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62" r:id="rId3"/>
    <p:sldId id="259" r:id="rId4"/>
    <p:sldId id="257" r:id="rId5"/>
    <p:sldId id="258" r:id="rId6"/>
    <p:sldId id="260" r:id="rId7"/>
    <p:sldId id="267" r:id="rId8"/>
    <p:sldId id="261" r:id="rId9"/>
    <p:sldId id="265" r:id="rId10"/>
    <p:sldId id="263" r:id="rId11"/>
    <p:sldId id="266" r:id="rId12"/>
    <p:sldId id="264"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D75295-84E7-450B-AA4E-4EDB17A9E1E2}" v="66" dt="2023-05-09T15:21:12.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63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833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016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7044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0228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22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5462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14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207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34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4376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5/9/2023</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708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5/9/2023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226277904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7" r:id="rId7"/>
    <p:sldLayoutId id="2147483728" r:id="rId8"/>
    <p:sldLayoutId id="2147483729" r:id="rId9"/>
    <p:sldLayoutId id="2147483730"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PEB0aNOi2PU?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reference.bahai.org/en/t/b/SLH/slh-4.html" TargetMode="External"/><Relationship Id="rId2" Type="http://schemas.openxmlformats.org/officeDocument/2006/relationships/hyperlink" Target="https://bahaiteachings.org/bahaullah"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rrangement of colorful roses">
            <a:extLst>
              <a:ext uri="{FF2B5EF4-FFF2-40B4-BE49-F238E27FC236}">
                <a16:creationId xmlns:a16="http://schemas.microsoft.com/office/drawing/2014/main" id="{9105E81A-CC37-D14E-12D5-B78C1F5B76F6}"/>
              </a:ext>
            </a:extLst>
          </p:cNvPr>
          <p:cNvPicPr>
            <a:picLocks noChangeAspect="1"/>
          </p:cNvPicPr>
          <p:nvPr/>
        </p:nvPicPr>
        <p:blipFill rotWithShape="1">
          <a:blip r:embed="rId2">
            <a:extLst>
              <a:ext uri="{28A0092B-C50C-407E-A947-70E740481C1C}">
                <a14:useLocalDpi xmlns:a14="http://schemas.microsoft.com/office/drawing/2010/main" val="0"/>
              </a:ext>
            </a:extLst>
          </a:blip>
          <a:srcRect t="12595" b="3135"/>
          <a:stretch/>
        </p:blipFill>
        <p:spPr>
          <a:xfrm>
            <a:off x="3" y="-22"/>
            <a:ext cx="12191997" cy="6858022"/>
          </a:xfrm>
          <a:prstGeom prst="rect">
            <a:avLst/>
          </a:prstGeom>
        </p:spPr>
      </p:pic>
      <p:sp>
        <p:nvSpPr>
          <p:cNvPr id="10" name="Rectangle 9">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06190"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37374"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3A088-8AD2-19EC-0EBF-3F4B1FD4FB8D}"/>
              </a:ext>
            </a:extLst>
          </p:cNvPr>
          <p:cNvSpPr>
            <a:spLocks noGrp="1"/>
          </p:cNvSpPr>
          <p:nvPr>
            <p:ph type="ctrTitle"/>
          </p:nvPr>
        </p:nvSpPr>
        <p:spPr>
          <a:xfrm>
            <a:off x="923636" y="643467"/>
            <a:ext cx="10624899" cy="2116054"/>
          </a:xfrm>
        </p:spPr>
        <p:txBody>
          <a:bodyPr anchor="t">
            <a:normAutofit/>
          </a:bodyPr>
          <a:lstStyle/>
          <a:p>
            <a:pPr algn="r"/>
            <a:r>
              <a:rPr lang="en-US" sz="4800" dirty="0">
                <a:solidFill>
                  <a:schemeClr val="bg1"/>
                </a:solidFill>
              </a:rPr>
              <a:t>The Twin Manifestations </a:t>
            </a:r>
          </a:p>
        </p:txBody>
      </p:sp>
      <p:sp>
        <p:nvSpPr>
          <p:cNvPr id="3" name="Subtitle 2">
            <a:extLst>
              <a:ext uri="{FF2B5EF4-FFF2-40B4-BE49-F238E27FC236}">
                <a16:creationId xmlns:a16="http://schemas.microsoft.com/office/drawing/2014/main" id="{90AE793A-E6E0-9807-A2FE-605206F53ACE}"/>
              </a:ext>
            </a:extLst>
          </p:cNvPr>
          <p:cNvSpPr>
            <a:spLocks noGrp="1"/>
          </p:cNvSpPr>
          <p:nvPr>
            <p:ph type="subTitle" idx="1"/>
          </p:nvPr>
        </p:nvSpPr>
        <p:spPr>
          <a:xfrm>
            <a:off x="452583" y="2096655"/>
            <a:ext cx="11095952" cy="2116054"/>
          </a:xfrm>
        </p:spPr>
        <p:txBody>
          <a:bodyPr anchor="b">
            <a:normAutofit/>
          </a:bodyPr>
          <a:lstStyle/>
          <a:p>
            <a:pPr algn="r"/>
            <a:r>
              <a:rPr lang="en-US" sz="4000" dirty="0">
                <a:solidFill>
                  <a:schemeClr val="bg1"/>
                </a:solidFill>
              </a:rPr>
              <a:t>A Brief History of the Báb and Bahá’u’lláh</a:t>
            </a:r>
          </a:p>
        </p:txBody>
      </p:sp>
    </p:spTree>
    <p:extLst>
      <p:ext uri="{BB962C8B-B14F-4D97-AF65-F5344CB8AC3E}">
        <p14:creationId xmlns:p14="http://schemas.microsoft.com/office/powerpoint/2010/main" val="2706883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9F3B9-9894-FDA3-0659-230164B9190B}"/>
              </a:ext>
            </a:extLst>
          </p:cNvPr>
          <p:cNvSpPr>
            <a:spLocks noGrp="1"/>
          </p:cNvSpPr>
          <p:nvPr>
            <p:ph type="title"/>
          </p:nvPr>
        </p:nvSpPr>
        <p:spPr/>
        <p:txBody>
          <a:bodyPr/>
          <a:lstStyle/>
          <a:p>
            <a:r>
              <a:rPr lang="en-US" dirty="0"/>
              <a:t>Prayer from The Báb </a:t>
            </a:r>
          </a:p>
        </p:txBody>
      </p:sp>
      <p:pic>
        <p:nvPicPr>
          <p:cNvPr id="4" name="Online Media 3" title="&quot;Say God Sufficeth&quot; by Tom Francis">
            <a:hlinkClick r:id="" action="ppaction://media"/>
            <a:extLst>
              <a:ext uri="{FF2B5EF4-FFF2-40B4-BE49-F238E27FC236}">
                <a16:creationId xmlns:a16="http://schemas.microsoft.com/office/drawing/2014/main" id="{8E267604-F27E-2DA7-DD17-B16DD4692911}"/>
              </a:ext>
            </a:extLst>
          </p:cNvPr>
          <p:cNvPicPr>
            <a:picLocks noGrp="1" noRot="1" noChangeAspect="1"/>
          </p:cNvPicPr>
          <p:nvPr>
            <p:ph idx="1"/>
            <a:videoFile r:link="rId1"/>
          </p:nvPr>
        </p:nvPicPr>
        <p:blipFill>
          <a:blip r:embed="rId3"/>
          <a:stretch>
            <a:fillRect/>
          </a:stretch>
        </p:blipFill>
        <p:spPr>
          <a:xfrm>
            <a:off x="838200" y="1423447"/>
            <a:ext cx="10737915" cy="5260157"/>
          </a:xfrm>
          <a:prstGeom prst="rect">
            <a:avLst/>
          </a:prstGeom>
        </p:spPr>
      </p:pic>
    </p:spTree>
    <p:extLst>
      <p:ext uri="{BB962C8B-B14F-4D97-AF65-F5344CB8AC3E}">
        <p14:creationId xmlns:p14="http://schemas.microsoft.com/office/powerpoint/2010/main" val="216187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C4C357-E4B6-7A1D-ADD0-917CC76B0080}"/>
              </a:ext>
            </a:extLst>
          </p:cNvPr>
          <p:cNvSpPr>
            <a:spLocks noGrp="1"/>
          </p:cNvSpPr>
          <p:nvPr>
            <p:ph idx="1"/>
          </p:nvPr>
        </p:nvSpPr>
        <p:spPr>
          <a:xfrm>
            <a:off x="838200" y="367553"/>
            <a:ext cx="10515600" cy="5809410"/>
          </a:xfrm>
          <a:solidFill>
            <a:schemeClr val="accent1">
              <a:lumMod val="20000"/>
              <a:lumOff val="80000"/>
            </a:schemeClr>
          </a:solidFill>
        </p:spPr>
        <p:txBody>
          <a:bodyPr/>
          <a:lstStyle/>
          <a:p>
            <a:pPr marL="0" indent="0">
              <a:buNone/>
            </a:pPr>
            <a:r>
              <a:rPr lang="en-US" b="0" i="0" dirty="0">
                <a:solidFill>
                  <a:srgbClr val="3C6D8B"/>
                </a:solidFill>
                <a:effectLst/>
                <a:latin typeface="Georgia" panose="02040502050405020303" pitchFamily="18" charset="0"/>
              </a:rPr>
              <a:t>  </a:t>
            </a:r>
            <a:r>
              <a:rPr lang="en-US" dirty="0">
                <a:solidFill>
                  <a:srgbClr val="3C6D8B"/>
                </a:solidFill>
                <a:latin typeface="Georgia" panose="02040502050405020303" pitchFamily="18" charset="0"/>
              </a:rPr>
              <a:t>                                                     1</a:t>
            </a:r>
          </a:p>
          <a:p>
            <a:pPr marL="0" indent="0">
              <a:buNone/>
            </a:pPr>
            <a:r>
              <a:rPr lang="en-US" b="0" i="0" dirty="0">
                <a:solidFill>
                  <a:srgbClr val="3C6D8B"/>
                </a:solidFill>
                <a:effectLst/>
                <a:latin typeface="Georgia" panose="02040502050405020303" pitchFamily="18" charset="0"/>
              </a:rPr>
              <a:t> </a:t>
            </a:r>
          </a:p>
          <a:p>
            <a:pPr marL="0" indent="0">
              <a:lnSpc>
                <a:spcPct val="150000"/>
              </a:lnSpc>
              <a:buNone/>
            </a:pPr>
            <a:r>
              <a:rPr lang="en-US" b="0" i="0" dirty="0">
                <a:solidFill>
                  <a:srgbClr val="3C6D8B"/>
                </a:solidFill>
                <a:effectLst/>
                <a:latin typeface="Georgia" panose="02040502050405020303" pitchFamily="18" charset="0"/>
              </a:rPr>
              <a:t> In its broadest outline the first century of the Bahá’í Era may be said to comprise the Heroic, the Primitive, the Apostolic Age of the Faith of Bahá’u’lláh, and also the initial stages of the Formative, the Transitional, the Iron Age which is to witness the crystallization and shaping of the creative energies released by His Revelation.</a:t>
            </a:r>
          </a:p>
          <a:p>
            <a:pPr marL="0" indent="0">
              <a:lnSpc>
                <a:spcPct val="150000"/>
              </a:lnSpc>
              <a:buNone/>
            </a:pPr>
            <a:r>
              <a:rPr lang="en-US" dirty="0">
                <a:solidFill>
                  <a:srgbClr val="3C6D8B"/>
                </a:solidFill>
                <a:latin typeface="Georgia" panose="02040502050405020303" pitchFamily="18" charset="0"/>
              </a:rPr>
              <a:t>Shogi Effendi, God Passes By, p. xiv.</a:t>
            </a:r>
            <a:endParaRPr lang="en-US" dirty="0"/>
          </a:p>
        </p:txBody>
      </p:sp>
    </p:spTree>
    <p:extLst>
      <p:ext uri="{BB962C8B-B14F-4D97-AF65-F5344CB8AC3E}">
        <p14:creationId xmlns:p14="http://schemas.microsoft.com/office/powerpoint/2010/main" val="3540892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5430D4-E654-A009-5BB6-D2A7A23EB892}"/>
              </a:ext>
            </a:extLst>
          </p:cNvPr>
          <p:cNvSpPr>
            <a:spLocks noGrp="1"/>
          </p:cNvSpPr>
          <p:nvPr>
            <p:ph idx="1"/>
          </p:nvPr>
        </p:nvSpPr>
        <p:spPr>
          <a:xfrm>
            <a:off x="838200" y="242047"/>
            <a:ext cx="10515600" cy="6499412"/>
          </a:xfrm>
          <a:solidFill>
            <a:schemeClr val="accent2">
              <a:lumMod val="40000"/>
              <a:lumOff val="60000"/>
            </a:schemeClr>
          </a:solidFill>
        </p:spPr>
        <p:txBody>
          <a:bodyPr>
            <a:normAutofit fontScale="70000" lnSpcReduction="20000"/>
          </a:bodyPr>
          <a:lstStyle/>
          <a:p>
            <a:pPr marL="0" indent="0">
              <a:buNone/>
            </a:pPr>
            <a:r>
              <a:rPr lang="en-US" b="0" i="0" dirty="0">
                <a:solidFill>
                  <a:srgbClr val="3C6D8B"/>
                </a:solidFill>
                <a:effectLst/>
                <a:latin typeface="Georgia" panose="02040502050405020303" pitchFamily="18" charset="0"/>
              </a:rPr>
              <a:t>                                                                          2</a:t>
            </a:r>
          </a:p>
          <a:p>
            <a:pPr marL="0" indent="0">
              <a:lnSpc>
                <a:spcPct val="160000"/>
              </a:lnSpc>
              <a:buNone/>
            </a:pPr>
            <a:r>
              <a:rPr lang="en-US" b="0" i="0" dirty="0">
                <a:solidFill>
                  <a:srgbClr val="3C6D8B"/>
                </a:solidFill>
                <a:effectLst/>
                <a:latin typeface="Georgia" panose="02040502050405020303" pitchFamily="18" charset="0"/>
              </a:rPr>
              <a:t>   </a:t>
            </a:r>
          </a:p>
          <a:p>
            <a:pPr marL="0" indent="0">
              <a:lnSpc>
                <a:spcPct val="160000"/>
              </a:lnSpc>
              <a:buNone/>
            </a:pPr>
            <a:r>
              <a:rPr lang="en-US" b="0" i="0" dirty="0">
                <a:solidFill>
                  <a:srgbClr val="3C6D8B"/>
                </a:solidFill>
                <a:effectLst/>
                <a:latin typeface="Georgia" panose="02040502050405020303" pitchFamily="18" charset="0"/>
              </a:rPr>
              <a:t>The first period (1844–1853), centers around the gentle, the youthful and irresistible person of the Báb, matchless in His meekness, imperturbable in His serenity, magnetic in His utterance, unrivaled in the dramatic episodes of His swift and tragic ministry. It begins with the Declaration of His Mission, culminates in His martyrdom, and ends in a veritable orgy of religious massacre revolting in its hideousness. It is characterized by nine years of fierce and relentless contest, whose theatre was the whole of Persia, in which above ten thousand heroes laid down their lives, in which two sovereigns of the Qájár dynasty and their wicked ministers participated, and which was supported by the entire </a:t>
            </a:r>
            <a:r>
              <a:rPr lang="en-US" b="0" i="0" u="sng" dirty="0">
                <a:solidFill>
                  <a:srgbClr val="3C6D8B"/>
                </a:solidFill>
                <a:effectLst/>
                <a:latin typeface="Georgia" panose="02040502050405020303" pitchFamily="18" charset="0"/>
              </a:rPr>
              <a:t>Sh</a:t>
            </a:r>
            <a:r>
              <a:rPr lang="en-US" b="0" i="0" dirty="0">
                <a:solidFill>
                  <a:srgbClr val="3C6D8B"/>
                </a:solidFill>
                <a:effectLst/>
                <a:latin typeface="Georgia" panose="02040502050405020303" pitchFamily="18" charset="0"/>
              </a:rPr>
              <a:t>í’ah ecclesiastical hierarchy, by the military resources of the state, and by the implacable hostility of the masses.</a:t>
            </a:r>
          </a:p>
          <a:p>
            <a:pPr marL="0" indent="0">
              <a:lnSpc>
                <a:spcPct val="160000"/>
              </a:lnSpc>
              <a:buNone/>
            </a:pPr>
            <a:r>
              <a:rPr lang="en-US" b="0" i="0" dirty="0">
                <a:solidFill>
                  <a:srgbClr val="3C6D8B"/>
                </a:solidFill>
                <a:effectLst/>
                <a:latin typeface="Georgia" panose="02040502050405020303" pitchFamily="18" charset="0"/>
              </a:rPr>
              <a:t>Shogi Effendi, God Passes By, p. xiv. </a:t>
            </a:r>
          </a:p>
          <a:p>
            <a:pPr marL="0" indent="0">
              <a:buNone/>
            </a:pPr>
            <a:r>
              <a:rPr lang="en-US" b="0" i="0" dirty="0">
                <a:solidFill>
                  <a:srgbClr val="3C6D8B"/>
                </a:solidFill>
                <a:effectLst/>
                <a:latin typeface="Georgia" panose="02040502050405020303" pitchFamily="18" charset="0"/>
              </a:rPr>
              <a:t> </a:t>
            </a:r>
          </a:p>
          <a:p>
            <a:pPr marL="0" indent="0">
              <a:buNone/>
            </a:pPr>
            <a:r>
              <a:rPr lang="en-US" b="0" i="0" dirty="0">
                <a:solidFill>
                  <a:srgbClr val="3C6D8B"/>
                </a:solidFill>
                <a:effectLst/>
                <a:latin typeface="Georgia" panose="02040502050405020303" pitchFamily="18" charset="0"/>
              </a:rPr>
              <a:t> </a:t>
            </a:r>
            <a:endParaRPr lang="en-US" dirty="0"/>
          </a:p>
        </p:txBody>
      </p:sp>
    </p:spTree>
    <p:extLst>
      <p:ext uri="{BB962C8B-B14F-4D97-AF65-F5344CB8AC3E}">
        <p14:creationId xmlns:p14="http://schemas.microsoft.com/office/powerpoint/2010/main" val="1399846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F50F36-1314-4AD1-9C03-A5701872F201}"/>
              </a:ext>
            </a:extLst>
          </p:cNvPr>
          <p:cNvSpPr>
            <a:spLocks noGrp="1"/>
          </p:cNvSpPr>
          <p:nvPr>
            <p:ph idx="1"/>
          </p:nvPr>
        </p:nvSpPr>
        <p:spPr>
          <a:xfrm>
            <a:off x="838200" y="89648"/>
            <a:ext cx="10515600" cy="6660776"/>
          </a:xfrm>
        </p:spPr>
        <p:txBody>
          <a:bodyPr>
            <a:normAutofit fontScale="70000" lnSpcReduction="20000"/>
          </a:bodyPr>
          <a:lstStyle/>
          <a:p>
            <a:pPr marL="0" indent="0">
              <a:buNone/>
            </a:pPr>
            <a:r>
              <a:rPr lang="en-US" b="0" i="0" dirty="0">
                <a:solidFill>
                  <a:srgbClr val="3C6D8B"/>
                </a:solidFill>
                <a:effectLst/>
                <a:latin typeface="Georgia" panose="02040502050405020303" pitchFamily="18" charset="0"/>
              </a:rPr>
              <a:t>                                                                     3</a:t>
            </a:r>
          </a:p>
          <a:p>
            <a:pPr marL="0" indent="0">
              <a:buNone/>
            </a:pPr>
            <a:endParaRPr lang="en-US" b="0" i="0" dirty="0">
              <a:solidFill>
                <a:srgbClr val="3C6D8B"/>
              </a:solidFill>
              <a:effectLst/>
              <a:latin typeface="Georgia" panose="02040502050405020303" pitchFamily="18" charset="0"/>
            </a:endParaRPr>
          </a:p>
          <a:p>
            <a:pPr marL="0" indent="0">
              <a:lnSpc>
                <a:spcPct val="160000"/>
              </a:lnSpc>
              <a:buNone/>
            </a:pPr>
            <a:r>
              <a:rPr lang="en-US" b="0" i="0" dirty="0">
                <a:solidFill>
                  <a:srgbClr val="3C6D8B"/>
                </a:solidFill>
                <a:effectLst/>
                <a:latin typeface="Georgia" panose="02040502050405020303" pitchFamily="18" charset="0"/>
              </a:rPr>
              <a:t>  The second period (1853–1892) derives its inspiration from the august figure of Bahá’u’lláh, preeminent in holiness, awesome in the majesty of His strength and power, unapproachable in the transcendent brightness of His glory. It opens with the first stirrings, in the soul of Bahá’u’lláh while in the Síyáh-</a:t>
            </a:r>
            <a:r>
              <a:rPr lang="en-US" b="0" i="0" u="sng" dirty="0">
                <a:solidFill>
                  <a:srgbClr val="3C6D8B"/>
                </a:solidFill>
                <a:effectLst/>
                <a:latin typeface="Georgia" panose="02040502050405020303" pitchFamily="18" charset="0"/>
              </a:rPr>
              <a:t>Ch</a:t>
            </a:r>
            <a:r>
              <a:rPr lang="en-US" b="0" i="0" dirty="0">
                <a:solidFill>
                  <a:srgbClr val="3C6D8B"/>
                </a:solidFill>
                <a:effectLst/>
                <a:latin typeface="Georgia" panose="02040502050405020303" pitchFamily="18" charset="0"/>
              </a:rPr>
              <a:t>ál of Ṭihrán, of the Revelation anticipated by the Báb, attains its plenitude in the proclamation of that Revelation to the kings and ecclesiastical leaders of the earth, and terminates in the ascension of its Author in the vicinity of the prison-town of ‘Akká. It extends over thirty-nine years of continuous, of unprecedented and overpowering Revelation,  is marked by the propagation of the Faith to the neighboring territories of Turkey, of Russia, of ‘Iráq, of Syria, of Egypt and of India, and is distinguished by a corresponding aggravation of hostility, represented by the united attacks launched by the </a:t>
            </a:r>
            <a:r>
              <a:rPr lang="en-US" b="0" i="0" u="sng" dirty="0">
                <a:solidFill>
                  <a:srgbClr val="3C6D8B"/>
                </a:solidFill>
                <a:effectLst/>
                <a:latin typeface="Georgia" panose="02040502050405020303" pitchFamily="18" charset="0"/>
              </a:rPr>
              <a:t>Sh</a:t>
            </a:r>
            <a:r>
              <a:rPr lang="en-US" b="0" i="0" dirty="0">
                <a:solidFill>
                  <a:srgbClr val="3C6D8B"/>
                </a:solidFill>
                <a:effectLst/>
                <a:latin typeface="Georgia" panose="02040502050405020303" pitchFamily="18" charset="0"/>
              </a:rPr>
              <a:t>áh of Persia and the Sulṭán of Turkey.</a:t>
            </a:r>
          </a:p>
          <a:p>
            <a:pPr marL="0" indent="0">
              <a:lnSpc>
                <a:spcPct val="160000"/>
              </a:lnSpc>
              <a:buNone/>
            </a:pPr>
            <a:r>
              <a:rPr lang="en-US" b="0" i="0" dirty="0">
                <a:solidFill>
                  <a:srgbClr val="3C6D8B"/>
                </a:solidFill>
                <a:effectLst/>
                <a:latin typeface="Georgia" panose="02040502050405020303" pitchFamily="18" charset="0"/>
              </a:rPr>
              <a:t> – Shogi Effendi, God Passes By, p. xiv</a:t>
            </a:r>
          </a:p>
          <a:p>
            <a:pPr marL="0" indent="0">
              <a:lnSpc>
                <a:spcPct val="160000"/>
              </a:lnSpc>
              <a:buNone/>
            </a:pPr>
            <a:endParaRPr lang="en-US" dirty="0"/>
          </a:p>
          <a:p>
            <a:pPr marL="0" indent="0">
              <a:buNone/>
            </a:pPr>
            <a:endParaRPr lang="en-US" dirty="0"/>
          </a:p>
        </p:txBody>
      </p:sp>
    </p:spTree>
    <p:extLst>
      <p:ext uri="{BB962C8B-B14F-4D97-AF65-F5344CB8AC3E}">
        <p14:creationId xmlns:p14="http://schemas.microsoft.com/office/powerpoint/2010/main" val="2758440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CC6B-C4D8-CF90-7755-AA7EF504CC8B}"/>
              </a:ext>
            </a:extLst>
          </p:cNvPr>
          <p:cNvSpPr>
            <a:spLocks noGrp="1"/>
          </p:cNvSpPr>
          <p:nvPr>
            <p:ph type="title"/>
          </p:nvPr>
        </p:nvSpPr>
        <p:spPr>
          <a:xfrm>
            <a:off x="838200" y="80682"/>
            <a:ext cx="10515600" cy="986118"/>
          </a:xfrm>
        </p:spPr>
        <p:txBody>
          <a:bodyPr>
            <a:normAutofit fontScale="90000"/>
          </a:bodyPr>
          <a:lstStyle/>
          <a:p>
            <a:r>
              <a:rPr lang="en-US" dirty="0"/>
              <a:t>                                   </a:t>
            </a:r>
            <a:r>
              <a:rPr lang="en-US" sz="3600" dirty="0"/>
              <a:t>4  </a:t>
            </a:r>
            <a:br>
              <a:rPr lang="en-US" sz="3600" dirty="0"/>
            </a:br>
            <a:r>
              <a:rPr lang="en-US" sz="3600" dirty="0"/>
              <a:t>The Báb (The Gate, 1918-1850)</a:t>
            </a:r>
          </a:p>
        </p:txBody>
      </p:sp>
      <p:sp>
        <p:nvSpPr>
          <p:cNvPr id="3" name="Content Placeholder 2">
            <a:extLst>
              <a:ext uri="{FF2B5EF4-FFF2-40B4-BE49-F238E27FC236}">
                <a16:creationId xmlns:a16="http://schemas.microsoft.com/office/drawing/2014/main" id="{9051B517-AE0E-7892-990A-0AA81E294B4E}"/>
              </a:ext>
            </a:extLst>
          </p:cNvPr>
          <p:cNvSpPr>
            <a:spLocks noGrp="1"/>
          </p:cNvSpPr>
          <p:nvPr>
            <p:ph idx="1"/>
          </p:nvPr>
        </p:nvSpPr>
        <p:spPr>
          <a:xfrm>
            <a:off x="838200" y="1380566"/>
            <a:ext cx="10515600" cy="5396752"/>
          </a:xfrm>
        </p:spPr>
        <p:txBody>
          <a:bodyPr>
            <a:normAutofit fontScale="85000" lnSpcReduction="10000"/>
          </a:bodyPr>
          <a:lstStyle/>
          <a:p>
            <a:pPr>
              <a:buFont typeface="Wingdings" panose="05000000000000000000" pitchFamily="2" charset="2"/>
              <a:buChar char="v"/>
            </a:pPr>
            <a:r>
              <a:rPr lang="en-US" dirty="0"/>
              <a:t> Born October 20, 1819, in Shiraz, Persia. His name was Siyyid ‘Alí-Muhammad. He was a descendant of Muhammad from both parents.</a:t>
            </a:r>
          </a:p>
          <a:p>
            <a:pPr>
              <a:buFont typeface="Wingdings" panose="05000000000000000000" pitchFamily="2" charset="2"/>
              <a:buChar char="v"/>
            </a:pPr>
            <a:r>
              <a:rPr lang="en-US" dirty="0"/>
              <a:t> He had innate knowledge from God and did not need schooling. </a:t>
            </a:r>
          </a:p>
          <a:p>
            <a:pPr>
              <a:buFont typeface="Wingdings" panose="05000000000000000000" pitchFamily="2" charset="2"/>
              <a:buChar char="v"/>
            </a:pPr>
            <a:r>
              <a:rPr lang="en-US" dirty="0"/>
              <a:t>On May 23</a:t>
            </a:r>
            <a:r>
              <a:rPr lang="en-US" baseline="30000" dirty="0"/>
              <a:t>rd</a:t>
            </a:r>
            <a:r>
              <a:rPr lang="en-US" dirty="0"/>
              <a:t>, 1844, The Báb declared that He was the One Whose coming the people have been eagerly awaiting. He was 25 years old. </a:t>
            </a:r>
          </a:p>
          <a:p>
            <a:pPr>
              <a:buFont typeface="Wingdings" panose="05000000000000000000" pitchFamily="2" charset="2"/>
              <a:buChar char="v"/>
            </a:pPr>
            <a:r>
              <a:rPr lang="en-US" dirty="0"/>
              <a:t> Mulla Husayn was the first of the 18 Letters of the Living who recognized the Báb. The Letters of the Living would spread the Faith and were called Bábi’s.</a:t>
            </a:r>
          </a:p>
          <a:p>
            <a:pPr>
              <a:buFont typeface="Wingdings" panose="05000000000000000000" pitchFamily="2" charset="2"/>
              <a:buChar char="v"/>
            </a:pPr>
            <a:r>
              <a:rPr lang="en-US" dirty="0"/>
              <a:t> His Holy Book was called the Bayan. </a:t>
            </a:r>
          </a:p>
          <a:p>
            <a:pPr>
              <a:buFont typeface="Wingdings" panose="05000000000000000000" pitchFamily="2" charset="2"/>
              <a:buChar char="v"/>
            </a:pPr>
            <a:r>
              <a:rPr lang="en-US" dirty="0"/>
              <a:t> He foretold the coming of Báhá’u’lláh (Him Whom God Shall Make Manifest)</a:t>
            </a:r>
          </a:p>
          <a:p>
            <a:pPr>
              <a:buFont typeface="Wingdings" panose="05000000000000000000" pitchFamily="2" charset="2"/>
              <a:buChar char="v"/>
            </a:pPr>
            <a:r>
              <a:rPr lang="en-US" dirty="0"/>
              <a:t>Imprisoned in 1847 and executed July 9</a:t>
            </a:r>
            <a:r>
              <a:rPr lang="en-US" baseline="30000" dirty="0"/>
              <a:t>th</a:t>
            </a:r>
            <a:r>
              <a:rPr lang="en-US" dirty="0"/>
              <a:t>, 1850. He was 30 years old.</a:t>
            </a:r>
          </a:p>
          <a:p>
            <a:pPr>
              <a:buFont typeface="Wingdings" panose="05000000000000000000" pitchFamily="2" charset="2"/>
              <a:buChar char="v"/>
            </a:pPr>
            <a:r>
              <a:rPr lang="en-US" dirty="0"/>
              <a:t>He is buried in Haifa at the Bahá’í World Center.</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3820805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80" name="Straight Connector 3079">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3082" name="Rectangle 308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descr="WRITINGS OF BAB.">
            <a:extLst>
              <a:ext uri="{FF2B5EF4-FFF2-40B4-BE49-F238E27FC236}">
                <a16:creationId xmlns:a16="http://schemas.microsoft.com/office/drawing/2014/main" id="{C6FE0B20-AB4A-3DA5-2E49-7D665FDA227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825" b="590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4" name="Rectangle 3083">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627750-102E-D5DF-E52D-71C3F0FB1A62}"/>
              </a:ext>
            </a:extLst>
          </p:cNvPr>
          <p:cNvSpPr>
            <a:spLocks noGrp="1"/>
          </p:cNvSpPr>
          <p:nvPr>
            <p:ph type="title"/>
          </p:nvPr>
        </p:nvSpPr>
        <p:spPr>
          <a:xfrm>
            <a:off x="477981" y="1122362"/>
            <a:ext cx="4023360" cy="2802219"/>
          </a:xfrm>
        </p:spPr>
        <p:txBody>
          <a:bodyPr vert="horz" lIns="91440" tIns="45720" rIns="91440" bIns="45720" rtlCol="0" anchor="b">
            <a:normAutofit/>
          </a:bodyPr>
          <a:lstStyle/>
          <a:p>
            <a:r>
              <a:rPr lang="en-US" sz="5400" b="1" i="0" kern="1200" cap="all" baseline="0">
                <a:solidFill>
                  <a:schemeClr val="tx1"/>
                </a:solidFill>
                <a:latin typeface="+mj-lt"/>
                <a:ea typeface="+mj-ea"/>
                <a:cs typeface="+mj-cs"/>
              </a:rPr>
              <a:t>Shrine of the Báb</a:t>
            </a:r>
          </a:p>
        </p:txBody>
      </p:sp>
    </p:spTree>
    <p:extLst>
      <p:ext uri="{BB962C8B-B14F-4D97-AF65-F5344CB8AC3E}">
        <p14:creationId xmlns:p14="http://schemas.microsoft.com/office/powerpoint/2010/main" val="285232927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B3887-1CDD-E014-497C-0549A7CE86D1}"/>
              </a:ext>
            </a:extLst>
          </p:cNvPr>
          <p:cNvSpPr>
            <a:spLocks noGrp="1"/>
          </p:cNvSpPr>
          <p:nvPr>
            <p:ph type="title"/>
          </p:nvPr>
        </p:nvSpPr>
        <p:spPr>
          <a:xfrm>
            <a:off x="838200" y="471054"/>
            <a:ext cx="10515600" cy="479205"/>
          </a:xfrm>
        </p:spPr>
        <p:txBody>
          <a:bodyPr>
            <a:noAutofit/>
          </a:bodyPr>
          <a:lstStyle/>
          <a:p>
            <a:r>
              <a:rPr lang="en-US" sz="3600" dirty="0"/>
              <a:t>                                      </a:t>
            </a:r>
            <a:r>
              <a:rPr lang="en-US" sz="3200" dirty="0"/>
              <a:t>5</a:t>
            </a:r>
            <a:br>
              <a:rPr lang="en-US" sz="3200" dirty="0"/>
            </a:br>
            <a:r>
              <a:rPr lang="en-US" sz="3200" dirty="0"/>
              <a:t>Bahá’u’lláh (The Glory of God – 1817-1892)</a:t>
            </a:r>
            <a:br>
              <a:rPr lang="en-US" sz="3200" dirty="0"/>
            </a:br>
            <a:r>
              <a:rPr lang="en-US" sz="3600" dirty="0"/>
              <a:t>                               </a:t>
            </a:r>
          </a:p>
        </p:txBody>
      </p:sp>
      <p:sp>
        <p:nvSpPr>
          <p:cNvPr id="3" name="Content Placeholder 2">
            <a:extLst>
              <a:ext uri="{FF2B5EF4-FFF2-40B4-BE49-F238E27FC236}">
                <a16:creationId xmlns:a16="http://schemas.microsoft.com/office/drawing/2014/main" id="{941E73FC-56DD-054B-0E92-CB78C559080D}"/>
              </a:ext>
            </a:extLst>
          </p:cNvPr>
          <p:cNvSpPr>
            <a:spLocks noGrp="1"/>
          </p:cNvSpPr>
          <p:nvPr>
            <p:ph idx="1"/>
          </p:nvPr>
        </p:nvSpPr>
        <p:spPr>
          <a:xfrm>
            <a:off x="838200" y="1093694"/>
            <a:ext cx="10515600" cy="5505514"/>
          </a:xfrm>
        </p:spPr>
        <p:txBody>
          <a:bodyPr>
            <a:normAutofit/>
          </a:bodyPr>
          <a:lstStyle/>
          <a:p>
            <a:pPr>
              <a:lnSpc>
                <a:spcPct val="150000"/>
              </a:lnSpc>
              <a:buFont typeface="Wingdings" panose="05000000000000000000" pitchFamily="2" charset="2"/>
              <a:buChar char="Ø"/>
            </a:pPr>
            <a:r>
              <a:rPr lang="en-US" dirty="0"/>
              <a:t> </a:t>
            </a:r>
            <a:r>
              <a:rPr lang="en-US" sz="2400" dirty="0"/>
              <a:t>Born in a noble family in 1817 in Tehran, Persia. His name was Mírzá Husayn-’Ali. He was a descendant of Abraham and David. </a:t>
            </a:r>
          </a:p>
          <a:p>
            <a:pPr>
              <a:lnSpc>
                <a:spcPct val="150000"/>
              </a:lnSpc>
              <a:buFont typeface="Wingdings" panose="05000000000000000000" pitchFamily="2" charset="2"/>
              <a:buChar char="Ø"/>
            </a:pPr>
            <a:r>
              <a:rPr lang="en-US" sz="2400" dirty="0"/>
              <a:t>He was born with innate knowledge and as a child was known for His knowledge and insights of difficult passages of the Qur'an. When He was older, He was known as a defender of the oppressed and He gave His wealth to the poor. </a:t>
            </a:r>
          </a:p>
          <a:p>
            <a:pPr>
              <a:lnSpc>
                <a:spcPct val="150000"/>
              </a:lnSpc>
              <a:buFont typeface="Wingdings" panose="05000000000000000000" pitchFamily="2" charset="2"/>
              <a:buChar char="Ø"/>
            </a:pPr>
            <a:r>
              <a:rPr lang="en-US" sz="2400" dirty="0"/>
              <a:t>He became a Babí in 1844 when he was in His twenties. </a:t>
            </a:r>
          </a:p>
          <a:p>
            <a:pPr>
              <a:lnSpc>
                <a:spcPct val="150000"/>
              </a:lnSpc>
              <a:buFont typeface="Wingdings" panose="05000000000000000000" pitchFamily="2" charset="2"/>
              <a:buChar char="Ø"/>
            </a:pPr>
            <a:r>
              <a:rPr lang="en-US" sz="2400" dirty="0"/>
              <a:t>In 1852, He was arrested &amp; spent 4 months in a prison known as “Black Pit”. It was here that He had a Revelation.</a:t>
            </a:r>
          </a:p>
          <a:p>
            <a:pPr>
              <a:lnSpc>
                <a:spcPct val="150000"/>
              </a:lnSpc>
              <a:buFont typeface="Wingdings" panose="05000000000000000000" pitchFamily="2" charset="2"/>
              <a:buChar char="Ø"/>
            </a:pPr>
            <a:endParaRPr lang="en-US" dirty="0"/>
          </a:p>
        </p:txBody>
      </p:sp>
    </p:spTree>
    <p:extLst>
      <p:ext uri="{BB962C8B-B14F-4D97-AF65-F5344CB8AC3E}">
        <p14:creationId xmlns:p14="http://schemas.microsoft.com/office/powerpoint/2010/main" val="2642336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84243-9632-62B5-A8A4-460FC3D539DF}"/>
              </a:ext>
            </a:extLst>
          </p:cNvPr>
          <p:cNvSpPr>
            <a:spLocks noGrp="1"/>
          </p:cNvSpPr>
          <p:nvPr>
            <p:ph type="title"/>
          </p:nvPr>
        </p:nvSpPr>
        <p:spPr>
          <a:xfrm>
            <a:off x="838200" y="365125"/>
            <a:ext cx="10515600" cy="583781"/>
          </a:xfrm>
        </p:spPr>
        <p:txBody>
          <a:bodyPr>
            <a:normAutofit fontScale="90000"/>
          </a:bodyPr>
          <a:lstStyle/>
          <a:p>
            <a:r>
              <a:rPr lang="en-US" sz="2400" dirty="0"/>
              <a:t>                                                          6</a:t>
            </a:r>
            <a:br>
              <a:rPr lang="en-US" sz="2400" dirty="0"/>
            </a:br>
            <a:r>
              <a:rPr lang="en-US" sz="2400" dirty="0"/>
              <a:t>                        Revelation of Bahá’u’lláh in the Black Pit</a:t>
            </a:r>
          </a:p>
        </p:txBody>
      </p:sp>
      <p:sp>
        <p:nvSpPr>
          <p:cNvPr id="4" name="Rectangle 1">
            <a:extLst>
              <a:ext uri="{FF2B5EF4-FFF2-40B4-BE49-F238E27FC236}">
                <a16:creationId xmlns:a16="http://schemas.microsoft.com/office/drawing/2014/main" id="{7789F29B-6E90-9300-6850-23F3AC6303B7}"/>
              </a:ext>
            </a:extLst>
          </p:cNvPr>
          <p:cNvSpPr>
            <a:spLocks noGrp="1" noChangeArrowheads="1"/>
          </p:cNvSpPr>
          <p:nvPr>
            <p:ph idx="1"/>
          </p:nvPr>
        </p:nvSpPr>
        <p:spPr bwMode="auto">
          <a:xfrm>
            <a:off x="838200" y="1369807"/>
            <a:ext cx="11000191"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2D2D2D"/>
                </a:solidFill>
                <a:effectLst/>
                <a:latin typeface="inherit"/>
              </a:rPr>
              <a:t>There, in that dark underground dungeon, bound by massive chains, </a:t>
            </a:r>
            <a:r>
              <a:rPr kumimoji="0" lang="en-US" altLang="en-US" sz="1800" b="0" i="0" u="none" strike="noStrike" cap="none" normalizeH="0" baseline="0" dirty="0">
                <a:ln>
                  <a:noFill/>
                </a:ln>
                <a:solidFill>
                  <a:srgbClr val="04B5B5"/>
                </a:solidFill>
                <a:effectLst/>
                <a:latin typeface="inherit"/>
                <a:hlinkClick r:id="rId2"/>
              </a:rPr>
              <a:t>Baha’u’llah</a:t>
            </a:r>
            <a:r>
              <a:rPr kumimoji="0" lang="en-US" altLang="en-US" sz="1800" b="0" i="0" u="none" strike="noStrike" cap="none" normalizeH="0" baseline="0" dirty="0">
                <a:ln>
                  <a:noFill/>
                </a:ln>
                <a:solidFill>
                  <a:srgbClr val="2D2D2D"/>
                </a:solidFill>
                <a:effectLst/>
                <a:latin typeface="inherit"/>
              </a:rPr>
              <a:t> had a dream, a vision, a revelation: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2D2D2D"/>
                </a:solidFill>
                <a:effectLst/>
                <a:latin typeface="inherit"/>
              </a:rPr>
              <a:t> “</a:t>
            </a:r>
            <a:r>
              <a:rPr kumimoji="0" lang="en-US" altLang="en-US" sz="1800" b="0" i="0" u="none" strike="noStrike" cap="none" normalizeH="0" baseline="0" dirty="0">
                <a:ln>
                  <a:noFill/>
                </a:ln>
                <a:solidFill>
                  <a:schemeClr val="tx1"/>
                </a:solidFill>
                <a:effectLst/>
                <a:latin typeface="inherit"/>
              </a:rPr>
              <a:t>While engulfed in tribulations I heard a most wondrous, a most sweet voice, calling above My head. Turning My face,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I beheld a Maiden —the embodiment of the remembrance of the name of My Lord—suspended in the air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before Me. So rejoiced was she in her very soul that her countenance shone with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the ornament of the good pleasure of God, and her cheeks glowed with the brightness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 of the All-Merciful.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Betwixt earth and heaven she was raising a call which captivated the hearts and minds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of men. She was imparting to both My inward and outer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being tidings which rejoiced My soul, and the souls of God’s honoured servants.</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Pointing with her finger unto My head, she addressed all who are in heaven and all who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are on earth, saying: By God! This is the Best-Beloved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of the worlds, and yet ye comprehend not. This is the Beauty of God amongst you,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and the power of His sovereignty within you, could ye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 but understand. This is the Mystery of God and His Treasure, the Cause of God and His glory unto all who are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 in the kingdoms of Revelation and of creation, if ye be of them that perceive. This is He Whose Presence is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 the ardent desire of the denizens of the Realm of eternity,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inherit"/>
              </a:rPr>
              <a:t>and of them that dwell within the Tabernacle of glory, and yet from His Beauty do ye turn aside.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4B5B5"/>
                </a:solidFill>
                <a:effectLst/>
                <a:latin typeface="inherit"/>
                <a:hlinkClick r:id="rId2"/>
              </a:rPr>
              <a:t>Baha’u’llah</a:t>
            </a:r>
            <a:r>
              <a:rPr kumimoji="0" lang="en-US" altLang="en-US" sz="1800" b="0" i="0" u="none" strike="noStrike" cap="none" normalizeH="0" baseline="0" dirty="0">
                <a:ln>
                  <a:noFill/>
                </a:ln>
                <a:solidFill>
                  <a:schemeClr val="tx1"/>
                </a:solidFill>
                <a:effectLst/>
                <a:latin typeface="inherit"/>
              </a:rPr>
              <a:t>, </a:t>
            </a:r>
            <a:r>
              <a:rPr kumimoji="0" lang="en-US" altLang="en-US" sz="1800" b="0" i="1" u="none" strike="noStrike" cap="none" normalizeH="0" baseline="0" dirty="0">
                <a:ln>
                  <a:noFill/>
                </a:ln>
                <a:solidFill>
                  <a:srgbClr val="04B5B5"/>
                </a:solidFill>
                <a:effectLst/>
                <a:latin typeface="inherit"/>
                <a:hlinkClick r:id="rId3"/>
              </a:rPr>
              <a:t>The Summons of the Lord of Hosts</a:t>
            </a:r>
            <a:r>
              <a:rPr kumimoji="0" lang="en-US" altLang="en-US" sz="1800" b="0" i="0" u="none" strike="noStrike" cap="none" normalizeH="0" baseline="0" dirty="0">
                <a:ln>
                  <a:noFill/>
                </a:ln>
                <a:solidFill>
                  <a:srgbClr val="04B5B5"/>
                </a:solidFill>
                <a:effectLst/>
                <a:latin typeface="inherit"/>
                <a:hlinkClick r:id="rId3"/>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4B5B5"/>
                </a:solidFill>
                <a:effectLst/>
                <a:latin typeface="inherit"/>
                <a:hlinkClick r:id="rId3"/>
              </a:rPr>
              <a:t> pp. 5-6.</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12938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A186F-42D0-014F-FBCC-CD4418AF09D0}"/>
              </a:ext>
            </a:extLst>
          </p:cNvPr>
          <p:cNvSpPr>
            <a:spLocks noGrp="1"/>
          </p:cNvSpPr>
          <p:nvPr>
            <p:ph type="title"/>
          </p:nvPr>
        </p:nvSpPr>
        <p:spPr>
          <a:xfrm>
            <a:off x="838200" y="112143"/>
            <a:ext cx="10515600" cy="974785"/>
          </a:xfrm>
        </p:spPr>
        <p:txBody>
          <a:bodyPr>
            <a:normAutofit fontScale="90000"/>
          </a:bodyPr>
          <a:lstStyle/>
          <a:p>
            <a:r>
              <a:rPr lang="en-US" sz="3200" dirty="0"/>
              <a:t>                                           </a:t>
            </a:r>
            <a:r>
              <a:rPr lang="en-US" sz="2800" dirty="0"/>
              <a:t>7</a:t>
            </a:r>
            <a:br>
              <a:rPr lang="en-US" sz="2800" dirty="0"/>
            </a:br>
            <a:r>
              <a:rPr lang="en-US" sz="2800" dirty="0"/>
              <a:t>                                      </a:t>
            </a:r>
            <a:r>
              <a:rPr lang="en-US" sz="3600" dirty="0"/>
              <a:t>Bahá’u’lláh</a:t>
            </a:r>
          </a:p>
        </p:txBody>
      </p:sp>
      <p:sp>
        <p:nvSpPr>
          <p:cNvPr id="3" name="Content Placeholder 2">
            <a:extLst>
              <a:ext uri="{FF2B5EF4-FFF2-40B4-BE49-F238E27FC236}">
                <a16:creationId xmlns:a16="http://schemas.microsoft.com/office/drawing/2014/main" id="{28F3F85B-6E48-973C-83D5-978A08055327}"/>
              </a:ext>
            </a:extLst>
          </p:cNvPr>
          <p:cNvSpPr>
            <a:spLocks noGrp="1"/>
          </p:cNvSpPr>
          <p:nvPr>
            <p:ph idx="1"/>
          </p:nvPr>
        </p:nvSpPr>
        <p:spPr>
          <a:xfrm>
            <a:off x="838200" y="1293961"/>
            <a:ext cx="10515600" cy="5451895"/>
          </a:xfrm>
        </p:spPr>
        <p:txBody>
          <a:bodyPr/>
          <a:lstStyle/>
          <a:p>
            <a:pPr marL="0" indent="0">
              <a:buNone/>
            </a:pPr>
            <a:r>
              <a:rPr lang="en-US" dirty="0"/>
              <a:t>During His time in</a:t>
            </a:r>
            <a:r>
              <a:rPr lang="en-US" b="0" i="1" dirty="0">
                <a:solidFill>
                  <a:srgbClr val="333333"/>
                </a:solidFill>
                <a:effectLst/>
                <a:latin typeface="Times New Roman" panose="02020603050405020304" pitchFamily="18" charset="0"/>
              </a:rPr>
              <a:t> </a:t>
            </a:r>
            <a:r>
              <a:rPr lang="en-US" dirty="0"/>
              <a:t> the Black Pit, this is what He had to say:</a:t>
            </a:r>
          </a:p>
        </p:txBody>
      </p:sp>
      <p:sp>
        <p:nvSpPr>
          <p:cNvPr id="5" name="TextBox 4">
            <a:extLst>
              <a:ext uri="{FF2B5EF4-FFF2-40B4-BE49-F238E27FC236}">
                <a16:creationId xmlns:a16="http://schemas.microsoft.com/office/drawing/2014/main" id="{2618D3A4-30ED-40F9-C560-33D9260B1AB3}"/>
              </a:ext>
            </a:extLst>
          </p:cNvPr>
          <p:cNvSpPr txBox="1"/>
          <p:nvPr/>
        </p:nvSpPr>
        <p:spPr>
          <a:xfrm>
            <a:off x="1017917" y="2281765"/>
            <a:ext cx="10662249" cy="3970318"/>
          </a:xfrm>
          <a:prstGeom prst="rect">
            <a:avLst/>
          </a:prstGeom>
          <a:noFill/>
        </p:spPr>
        <p:txBody>
          <a:bodyPr wrap="square">
            <a:spAutoFit/>
          </a:bodyPr>
          <a:lstStyle/>
          <a:p>
            <a:r>
              <a:rPr lang="en-US" b="0" i="1" dirty="0">
                <a:solidFill>
                  <a:srgbClr val="333333"/>
                </a:solidFill>
                <a:effectLst/>
                <a:latin typeface="Times New Roman" panose="02020603050405020304" pitchFamily="18" charset="0"/>
              </a:rPr>
              <a:t>"During the days I lay in the prison of Ṭihrán, though the galling weight of the chains and the stench-filled air allowed Me but little sleep, still in those infrequent moments of slumber I felt as if something flowed from the crown of My head over My breast, even as a mighty torrent that precipitateth itself upon the earth from the summit of a lofty mountain. Every limb of My body would, as a result, be set afire. At such moments My tongue recited what no man could bear to hear.“ </a:t>
            </a:r>
          </a:p>
          <a:p>
            <a:r>
              <a:rPr lang="en-US" i="1" dirty="0">
                <a:solidFill>
                  <a:srgbClr val="333333"/>
                </a:solidFill>
                <a:latin typeface="Times New Roman" panose="02020603050405020304" pitchFamily="18" charset="0"/>
              </a:rPr>
              <a:t> - </a:t>
            </a:r>
            <a:r>
              <a:rPr lang="en-US" b="0" i="1" dirty="0">
                <a:solidFill>
                  <a:srgbClr val="333333"/>
                </a:solidFill>
                <a:effectLst/>
                <a:latin typeface="Times New Roman" panose="02020603050405020304" pitchFamily="18" charset="0"/>
              </a:rPr>
              <a:t>Bahá’u’lláh, Epistle to the Son of the Wolf, p.22</a:t>
            </a:r>
          </a:p>
          <a:p>
            <a:endParaRPr lang="en-US" b="0" i="1" dirty="0">
              <a:solidFill>
                <a:srgbClr val="333333"/>
              </a:solidFill>
              <a:effectLst/>
              <a:latin typeface="Times New Roman" panose="02020603050405020304" pitchFamily="18" charset="0"/>
            </a:endParaRPr>
          </a:p>
          <a:p>
            <a:endParaRPr lang="en-US" i="1" dirty="0">
              <a:solidFill>
                <a:srgbClr val="333333"/>
              </a:solidFill>
              <a:latin typeface="Times New Roman" panose="02020603050405020304" pitchFamily="18" charset="0"/>
            </a:endParaRPr>
          </a:p>
          <a:p>
            <a:r>
              <a:rPr lang="en-US" b="0" i="1" dirty="0">
                <a:solidFill>
                  <a:srgbClr val="333333"/>
                </a:solidFill>
                <a:effectLst/>
                <a:latin typeface="Times New Roman" panose="02020603050405020304" pitchFamily="18" charset="0"/>
              </a:rPr>
              <a:t> “The breezes of the All-Glorious were wafted over Me and taught Me the knowledge of all that hath been. This thing is not from Me, but from One Who is Almighty and All-Knowing. And He bade Me lift up My voice between earth and heaven.“  </a:t>
            </a:r>
          </a:p>
          <a:p>
            <a:r>
              <a:rPr lang="en-US" i="1" dirty="0">
                <a:solidFill>
                  <a:srgbClr val="333333"/>
                </a:solidFill>
                <a:latin typeface="Times New Roman" panose="02020603050405020304" pitchFamily="18" charset="0"/>
              </a:rPr>
              <a:t> -</a:t>
            </a:r>
            <a:r>
              <a:rPr lang="en-US" b="0" i="1" dirty="0">
                <a:solidFill>
                  <a:srgbClr val="333333"/>
                </a:solidFill>
                <a:effectLst/>
                <a:latin typeface="Times New Roman" panose="02020603050405020304" pitchFamily="18" charset="0"/>
              </a:rPr>
              <a:t>Bahá’u’lláh, Epistle to the Son of the Wolf, p.11</a:t>
            </a:r>
          </a:p>
          <a:p>
            <a:endParaRPr lang="en-US" b="0" i="1" dirty="0">
              <a:solidFill>
                <a:srgbClr val="333333"/>
              </a:solidFill>
              <a:effectLst/>
              <a:latin typeface="Times New Roman" panose="02020603050405020304" pitchFamily="18" charset="0"/>
            </a:endParaRPr>
          </a:p>
          <a:p>
            <a:endParaRPr lang="en-US" dirty="0"/>
          </a:p>
        </p:txBody>
      </p:sp>
    </p:spTree>
    <p:extLst>
      <p:ext uri="{BB962C8B-B14F-4D97-AF65-F5344CB8AC3E}">
        <p14:creationId xmlns:p14="http://schemas.microsoft.com/office/powerpoint/2010/main" val="1662838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FC547-12F8-CE2B-7099-CD1EBECA01D3}"/>
              </a:ext>
            </a:extLst>
          </p:cNvPr>
          <p:cNvSpPr>
            <a:spLocks noGrp="1"/>
          </p:cNvSpPr>
          <p:nvPr>
            <p:ph type="title"/>
          </p:nvPr>
        </p:nvSpPr>
        <p:spPr>
          <a:xfrm>
            <a:off x="838200" y="365126"/>
            <a:ext cx="10515600" cy="532022"/>
          </a:xfrm>
        </p:spPr>
        <p:txBody>
          <a:bodyPr>
            <a:normAutofit fontScale="90000"/>
          </a:bodyPr>
          <a:lstStyle/>
          <a:p>
            <a:r>
              <a:rPr lang="en-US" dirty="0"/>
              <a:t>                                </a:t>
            </a:r>
            <a:r>
              <a:rPr lang="en-US" sz="3100" dirty="0"/>
              <a:t>8</a:t>
            </a:r>
          </a:p>
        </p:txBody>
      </p:sp>
      <p:sp>
        <p:nvSpPr>
          <p:cNvPr id="3" name="Content Placeholder 2">
            <a:extLst>
              <a:ext uri="{FF2B5EF4-FFF2-40B4-BE49-F238E27FC236}">
                <a16:creationId xmlns:a16="http://schemas.microsoft.com/office/drawing/2014/main" id="{74ABBFB9-7522-20A8-6545-17890AC85FF4}"/>
              </a:ext>
            </a:extLst>
          </p:cNvPr>
          <p:cNvSpPr>
            <a:spLocks noGrp="1"/>
          </p:cNvSpPr>
          <p:nvPr>
            <p:ph idx="1"/>
          </p:nvPr>
        </p:nvSpPr>
        <p:spPr>
          <a:xfrm>
            <a:off x="838200" y="897148"/>
            <a:ext cx="10515600" cy="5520905"/>
          </a:xfrm>
        </p:spPr>
        <p:txBody>
          <a:bodyPr>
            <a:normAutofit/>
          </a:bodyPr>
          <a:lstStyle/>
          <a:p>
            <a:pPr>
              <a:buFont typeface="Wingdings" panose="05000000000000000000" pitchFamily="2" charset="2"/>
              <a:buChar char="Ø"/>
            </a:pPr>
            <a:r>
              <a:rPr lang="en-US" sz="2400" dirty="0"/>
              <a:t>In 1852 Bahá’u’lláh was released from prison and banished from Persia to Baghdad until 1863. </a:t>
            </a:r>
          </a:p>
          <a:p>
            <a:pPr>
              <a:buFont typeface="Wingdings" panose="05000000000000000000" pitchFamily="2" charset="2"/>
              <a:buChar char="Ø"/>
            </a:pPr>
            <a:r>
              <a:rPr lang="en-US" sz="2400" dirty="0"/>
              <a:t>He was then banished from Baghdad to Constantinople. Before leaving Baghdad, He stayed for 12 days at the Garden of Ridván. Here he announced that He was The  Manifestation of God, which the Báb had prophesized.</a:t>
            </a:r>
          </a:p>
          <a:p>
            <a:pPr>
              <a:buFont typeface="Wingdings" panose="05000000000000000000" pitchFamily="2" charset="2"/>
              <a:buChar char="Ø"/>
            </a:pPr>
            <a:r>
              <a:rPr lang="en-US" sz="2400" dirty="0"/>
              <a:t>In a few months, He was banished to Adrianople (Turkey).</a:t>
            </a:r>
          </a:p>
          <a:p>
            <a:pPr>
              <a:buFont typeface="Wingdings" panose="05000000000000000000" pitchFamily="2" charset="2"/>
              <a:buChar char="Ø"/>
            </a:pPr>
            <a:r>
              <a:rPr lang="en-US" sz="2400" dirty="0"/>
              <a:t>In 1868 He was banished to ‘Akká, a prison city in Turkey (now Israel) where He was confined for 9 years. </a:t>
            </a:r>
          </a:p>
          <a:p>
            <a:pPr>
              <a:buFont typeface="Wingdings" panose="05000000000000000000" pitchFamily="2" charset="2"/>
              <a:buChar char="Ø"/>
            </a:pPr>
            <a:r>
              <a:rPr lang="en-US" sz="2400" dirty="0"/>
              <a:t>Eventually He moved to a house known as Bahjí (Delight) where he lived the rest of His life, writing and receiving pilgrims and visitors. </a:t>
            </a:r>
          </a:p>
          <a:p>
            <a:pPr>
              <a:buFont typeface="Wingdings" panose="05000000000000000000" pitchFamily="2" charset="2"/>
              <a:buChar char="Ø"/>
            </a:pPr>
            <a:r>
              <a:rPr lang="en-US" sz="2400" dirty="0"/>
              <a:t>He passed away on May 29, 1892, and is buried in a small stone house adjacent to Bahjí.</a:t>
            </a:r>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310658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353C1207-D1C8-49E3-8837-E2B89D366F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33" name="Rectangle 1032">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8AA8DD3-F7A4-8A2A-3460-94377315B4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3142"/>
          <a:stretch/>
        </p:blipFill>
        <p:spPr bwMode="auto">
          <a:xfrm>
            <a:off x="307775" y="261437"/>
            <a:ext cx="11576450" cy="6335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799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103" name="Straight Connector 4102">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4105" name="Rectangle 410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Entrance to Shrine behind gate">
            <a:extLst>
              <a:ext uri="{FF2B5EF4-FFF2-40B4-BE49-F238E27FC236}">
                <a16:creationId xmlns:a16="http://schemas.microsoft.com/office/drawing/2014/main" id="{AF562F2D-ABF9-3EF7-EB77-A69000743B2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6794" b="2723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7" name="Rectangle 4106">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635679-2A0D-E325-B7A7-EFA826333D1C}"/>
              </a:ext>
            </a:extLst>
          </p:cNvPr>
          <p:cNvSpPr>
            <a:spLocks noGrp="1"/>
          </p:cNvSpPr>
          <p:nvPr>
            <p:ph type="title"/>
          </p:nvPr>
        </p:nvSpPr>
        <p:spPr>
          <a:xfrm>
            <a:off x="120074" y="1228436"/>
            <a:ext cx="3297381" cy="2696145"/>
          </a:xfrm>
        </p:spPr>
        <p:txBody>
          <a:bodyPr vert="horz" lIns="91440" tIns="45720" rIns="91440" bIns="45720" rtlCol="0" anchor="b">
            <a:normAutofit/>
          </a:bodyPr>
          <a:lstStyle/>
          <a:p>
            <a:r>
              <a:rPr lang="en-US" sz="3600" b="1" i="0" kern="1200" cap="all" baseline="0" dirty="0">
                <a:solidFill>
                  <a:schemeClr val="tx1"/>
                </a:solidFill>
                <a:latin typeface="+mj-lt"/>
                <a:ea typeface="+mj-ea"/>
                <a:cs typeface="+mj-cs"/>
              </a:rPr>
              <a:t>The Shrine of BahÁ’u’llÁh</a:t>
            </a:r>
          </a:p>
        </p:txBody>
      </p:sp>
    </p:spTree>
    <p:extLst>
      <p:ext uri="{BB962C8B-B14F-4D97-AF65-F5344CB8AC3E}">
        <p14:creationId xmlns:p14="http://schemas.microsoft.com/office/powerpoint/2010/main" val="58388096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radientVTI">
  <a:themeElements>
    <a:clrScheme name="Office">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otalTime>321</TotalTime>
  <Words>1420</Words>
  <Application>Microsoft Office PowerPoint</Application>
  <PresentationFormat>Widescreen</PresentationFormat>
  <Paragraphs>69</Paragraphs>
  <Slides>13</Slides>
  <Notes>0</Notes>
  <HiddenSlides>0</HiddenSlides>
  <MMClips>1</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GradientVTI</vt:lpstr>
      <vt:lpstr>The Twin Manifestations </vt:lpstr>
      <vt:lpstr>Prayer from The Báb </vt:lpstr>
      <vt:lpstr>PowerPoint Presentation</vt:lpstr>
      <vt:lpstr>PowerPoint Presentation</vt:lpstr>
      <vt:lpstr>PowerPoint Presentation</vt:lpstr>
      <vt:lpstr>                                   4   The Báb (The Gate, 1918-1850)</vt:lpstr>
      <vt:lpstr>Shrine of the Báb</vt:lpstr>
      <vt:lpstr>                                      5 Bahá’u’lláh (The Glory of God – 1817-1892)                                </vt:lpstr>
      <vt:lpstr>                                                          6                         Revelation of Bahá’u’lláh in the Black Pit</vt:lpstr>
      <vt:lpstr>                                           7                                       Bahá’u’lláh</vt:lpstr>
      <vt:lpstr>                                8</vt:lpstr>
      <vt:lpstr>PowerPoint Presentation</vt:lpstr>
      <vt:lpstr>The Shrine of BahÁ’u’llÁh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Twin Manifestations </dc:title>
  <dc:creator>GLADYS NAY</dc:creator>
  <cp:lastModifiedBy>GLADYS NAY</cp:lastModifiedBy>
  <cp:revision>2</cp:revision>
  <dcterms:created xsi:type="dcterms:W3CDTF">2023-05-03T16:06:24Z</dcterms:created>
  <dcterms:modified xsi:type="dcterms:W3CDTF">2023-05-09T22:43:10Z</dcterms:modified>
</cp:coreProperties>
</file>