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7" r:id="rId3"/>
    <p:sldId id="274" r:id="rId4"/>
    <p:sldId id="265" r:id="rId5"/>
    <p:sldId id="260" r:id="rId6"/>
    <p:sldId id="261" r:id="rId7"/>
    <p:sldId id="264" r:id="rId8"/>
    <p:sldId id="262" r:id="rId9"/>
    <p:sldId id="266" r:id="rId10"/>
    <p:sldId id="263" r:id="rId11"/>
    <p:sldId id="267" r:id="rId12"/>
    <p:sldId id="258" r:id="rId13"/>
    <p:sldId id="272" r:id="rId14"/>
    <p:sldId id="269" r:id="rId15"/>
    <p:sldId id="268" r:id="rId16"/>
    <p:sldId id="271" r:id="rId17"/>
    <p:sldId id="275" r:id="rId18"/>
    <p:sldId id="273" r:id="rId19"/>
    <p:sldId id="270" r:id="rId20"/>
    <p:sldId id="276" r:id="rId21"/>
    <p:sldId id="259" r:id="rId22"/>
    <p:sldId id="27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4" d="100"/>
          <a:sy n="104" d="100"/>
        </p:scale>
        <p:origin x="420" y="108"/>
      </p:cViewPr>
      <p:guideLst>
        <p:guide orient="horz" pos="2160"/>
        <p:guide pos="3840"/>
      </p:guideLst>
    </p:cSldViewPr>
  </p:slideViewPr>
  <p:notesTextViewPr>
    <p:cViewPr>
      <p:scale>
        <a:sx n="1" d="1"/>
        <a:sy n="1" d="1"/>
      </p:scale>
      <p:origin x="0" y="0"/>
    </p:cViewPr>
  </p:notesTextViewPr>
  <p:sorterViewPr>
    <p:cViewPr>
      <p:scale>
        <a:sx n="66" d="100"/>
        <a:sy n="66" d="100"/>
      </p:scale>
      <p:origin x="0" y="14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5DC099DF-80F4-44AE-ADA3-FA29F91E6E95}" type="datetimeFigureOut">
              <a:rPr lang="en-US" smtClean="0"/>
              <a:t>3/11/2022</a:t>
            </a:fld>
            <a:endParaRPr lang="en-US"/>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716D4C2B-AF28-4673-B3BA-D524D3CF6BCC}" type="slidenum">
              <a:rPr lang="en-US" smtClean="0"/>
              <a:t>‹#›</a:t>
            </a:fld>
            <a:endParaRPr lang="en-US"/>
          </a:p>
        </p:txBody>
      </p:sp>
    </p:spTree>
    <p:extLst>
      <p:ext uri="{BB962C8B-B14F-4D97-AF65-F5344CB8AC3E}">
        <p14:creationId xmlns:p14="http://schemas.microsoft.com/office/powerpoint/2010/main" val="171750898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C099DF-80F4-44AE-ADA3-FA29F91E6E95}" type="datetimeFigureOut">
              <a:rPr lang="en-US" smtClean="0"/>
              <a:t>3/11/2022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6D4C2B-AF28-4673-B3BA-D524D3CF6BCC}" type="slidenum">
              <a:rPr lang="en-US" smtClean="0"/>
              <a:t>‹#›</a:t>
            </a:fld>
            <a:endParaRPr lang="en-US"/>
          </a:p>
        </p:txBody>
      </p:sp>
    </p:spTree>
    <p:extLst>
      <p:ext uri="{BB962C8B-B14F-4D97-AF65-F5344CB8AC3E}">
        <p14:creationId xmlns:p14="http://schemas.microsoft.com/office/powerpoint/2010/main" val="2227983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5DC099DF-80F4-44AE-ADA3-FA29F91E6E95}" type="datetimeFigureOut">
              <a:rPr lang="en-US" smtClean="0"/>
              <a:t>3/11/2022</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716D4C2B-AF28-4673-B3BA-D524D3CF6BCC}" type="slidenum">
              <a:rPr lang="en-US" smtClean="0"/>
              <a:t>‹#›</a:t>
            </a:fld>
            <a:endParaRPr lang="en-US"/>
          </a:p>
        </p:txBody>
      </p:sp>
    </p:spTree>
    <p:extLst>
      <p:ext uri="{BB962C8B-B14F-4D97-AF65-F5344CB8AC3E}">
        <p14:creationId xmlns:p14="http://schemas.microsoft.com/office/powerpoint/2010/main" val="385493927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C099DF-80F4-44AE-ADA3-FA29F91E6E95}" type="datetimeFigureOut">
              <a:rPr lang="en-US" smtClean="0"/>
              <a:t>3/11/2022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6D4C2B-AF28-4673-B3BA-D524D3CF6BCC}" type="slidenum">
              <a:rPr lang="en-US" smtClean="0"/>
              <a:t>‹#›</a:t>
            </a:fld>
            <a:endParaRPr lang="en-US"/>
          </a:p>
        </p:txBody>
      </p:sp>
    </p:spTree>
    <p:extLst>
      <p:ext uri="{BB962C8B-B14F-4D97-AF65-F5344CB8AC3E}">
        <p14:creationId xmlns:p14="http://schemas.microsoft.com/office/powerpoint/2010/main" val="2733924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C099DF-80F4-44AE-ADA3-FA29F91E6E95}" type="datetimeFigureOut">
              <a:rPr lang="en-US" smtClean="0"/>
              <a:t>3/11/2022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6D4C2B-AF28-4673-B3BA-D524D3CF6BCC}" type="slidenum">
              <a:rPr lang="en-US" smtClean="0"/>
              <a:t>‹#›</a:t>
            </a:fld>
            <a:endParaRPr lang="en-US"/>
          </a:p>
        </p:txBody>
      </p:sp>
    </p:spTree>
    <p:extLst>
      <p:ext uri="{BB962C8B-B14F-4D97-AF65-F5344CB8AC3E}">
        <p14:creationId xmlns:p14="http://schemas.microsoft.com/office/powerpoint/2010/main" val="1743799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C099DF-80F4-44AE-ADA3-FA29F91E6E95}" type="datetimeFigureOut">
              <a:rPr lang="en-US" smtClean="0"/>
              <a:t>3/11/2022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6D4C2B-AF28-4673-B3BA-D524D3CF6BCC}" type="slidenum">
              <a:rPr lang="en-US" smtClean="0"/>
              <a:t>‹#›</a:t>
            </a:fld>
            <a:endParaRPr lang="en-US"/>
          </a:p>
        </p:txBody>
      </p:sp>
    </p:spTree>
    <p:extLst>
      <p:ext uri="{BB962C8B-B14F-4D97-AF65-F5344CB8AC3E}">
        <p14:creationId xmlns:p14="http://schemas.microsoft.com/office/powerpoint/2010/main" val="3257696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C099DF-80F4-44AE-ADA3-FA29F91E6E95}" type="datetimeFigureOut">
              <a:rPr lang="en-US" smtClean="0"/>
              <a:t>3/11/2022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6D4C2B-AF28-4673-B3BA-D524D3CF6BCC}" type="slidenum">
              <a:rPr lang="en-US" smtClean="0"/>
              <a:t>‹#›</a:t>
            </a:fld>
            <a:endParaRPr lang="en-US"/>
          </a:p>
        </p:txBody>
      </p:sp>
    </p:spTree>
    <p:extLst>
      <p:ext uri="{BB962C8B-B14F-4D97-AF65-F5344CB8AC3E}">
        <p14:creationId xmlns:p14="http://schemas.microsoft.com/office/powerpoint/2010/main" val="4168404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DC099DF-80F4-44AE-ADA3-FA29F91E6E95}" type="datetimeFigureOut">
              <a:rPr lang="en-US" smtClean="0"/>
              <a:t>3/11/2022</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716D4C2B-AF28-4673-B3BA-D524D3CF6BCC}" type="slidenum">
              <a:rPr lang="en-US" smtClean="0"/>
              <a:t>‹#›</a:t>
            </a:fld>
            <a:endParaRPr lang="en-US"/>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18972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5DC099DF-80F4-44AE-ADA3-FA29F91E6E95}" type="datetimeFigureOut">
              <a:rPr lang="en-US" smtClean="0"/>
              <a:t>3/11/2022</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716D4C2B-AF28-4673-B3BA-D524D3CF6BCC}" type="slidenum">
              <a:rPr lang="en-US" smtClean="0"/>
              <a:t>‹#›</a:t>
            </a:fld>
            <a:endParaRPr lang="en-US"/>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18787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C099DF-80F4-44AE-ADA3-FA29F91E6E95}" type="datetimeFigureOut">
              <a:rPr lang="en-US" smtClean="0"/>
              <a:t>3/11/2022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6D4C2B-AF28-4673-B3BA-D524D3CF6BCC}" type="slidenum">
              <a:rPr lang="en-US" smtClean="0"/>
              <a:t>‹#›</a:t>
            </a:fld>
            <a:endParaRPr lang="en-US"/>
          </a:p>
        </p:txBody>
      </p:sp>
    </p:spTree>
    <p:extLst>
      <p:ext uri="{BB962C8B-B14F-4D97-AF65-F5344CB8AC3E}">
        <p14:creationId xmlns:p14="http://schemas.microsoft.com/office/powerpoint/2010/main" val="2066485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C099DF-80F4-44AE-ADA3-FA29F91E6E95}" type="datetimeFigureOut">
              <a:rPr lang="en-US" smtClean="0"/>
              <a:t>3/11/2022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6D4C2B-AF28-4673-B3BA-D524D3CF6BCC}" type="slidenum">
              <a:rPr lang="en-US" smtClean="0"/>
              <a:t>‹#›</a:t>
            </a:fld>
            <a:endParaRPr lang="en-US"/>
          </a:p>
        </p:txBody>
      </p:sp>
    </p:spTree>
    <p:extLst>
      <p:ext uri="{BB962C8B-B14F-4D97-AF65-F5344CB8AC3E}">
        <p14:creationId xmlns:p14="http://schemas.microsoft.com/office/powerpoint/2010/main" val="2444714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5DC099DF-80F4-44AE-ADA3-FA29F91E6E95}" type="datetimeFigureOut">
              <a:rPr lang="en-US" smtClean="0"/>
              <a:t>3/11/2022</a:t>
            </a:fld>
            <a:endParaRPr lang="en-US"/>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716D4C2B-AF28-4673-B3BA-D524D3CF6BCC}" type="slidenum">
              <a:rPr lang="en-US" smtClean="0"/>
              <a:t>‹#›</a:t>
            </a:fld>
            <a:endParaRPr lang="en-US"/>
          </a:p>
        </p:txBody>
      </p:sp>
    </p:spTree>
    <p:extLst>
      <p:ext uri="{BB962C8B-B14F-4D97-AF65-F5344CB8AC3E}">
        <p14:creationId xmlns:p14="http://schemas.microsoft.com/office/powerpoint/2010/main" val="6940555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0QpjR6-Uuks?start=57&amp;feature=oembed"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ideo" Target="https://www.youtube.com/embed/NcDKeQUzEK0?feature=oembed"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iY9dP9kI-VQ" TargetMode="External"/><Relationship Id="rId2" Type="http://schemas.openxmlformats.org/officeDocument/2006/relationships/slideLayout" Target="../slideLayouts/slideLayout2.xml"/><Relationship Id="rId1" Type="http://schemas.openxmlformats.org/officeDocument/2006/relationships/video" Target="https://www.youtube.com/embed/iY9dP9kI-VQ?feature=oembed" TargetMode="Externa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0720A-9566-46A9-9AD6-8B8AFA619AC9}"/>
              </a:ext>
            </a:extLst>
          </p:cNvPr>
          <p:cNvSpPr>
            <a:spLocks noGrp="1"/>
          </p:cNvSpPr>
          <p:nvPr>
            <p:ph type="ctrTitle"/>
          </p:nvPr>
        </p:nvSpPr>
        <p:spPr>
          <a:xfrm>
            <a:off x="1561708" y="1440873"/>
            <a:ext cx="9068586" cy="3241190"/>
          </a:xfrm>
        </p:spPr>
        <p:txBody>
          <a:bodyPr/>
          <a:lstStyle/>
          <a:p>
            <a:r>
              <a:rPr lang="en-US" dirty="0"/>
              <a:t>PEACE</a:t>
            </a:r>
          </a:p>
        </p:txBody>
      </p:sp>
      <p:sp>
        <p:nvSpPr>
          <p:cNvPr id="3" name="Subtitle 2">
            <a:extLst>
              <a:ext uri="{FF2B5EF4-FFF2-40B4-BE49-F238E27FC236}">
                <a16:creationId xmlns:a16="http://schemas.microsoft.com/office/drawing/2014/main" id="{4E7BDDD7-8FA0-48B5-B483-2F516432E8D2}"/>
              </a:ext>
            </a:extLst>
          </p:cNvPr>
          <p:cNvSpPr>
            <a:spLocks noGrp="1"/>
          </p:cNvSpPr>
          <p:nvPr>
            <p:ph type="subTitle" idx="1"/>
          </p:nvPr>
        </p:nvSpPr>
        <p:spPr/>
        <p:txBody>
          <a:bodyPr/>
          <a:lstStyle/>
          <a:p>
            <a:r>
              <a:rPr lang="en-US" dirty="0"/>
              <a:t>An End to War</a:t>
            </a:r>
          </a:p>
        </p:txBody>
      </p:sp>
    </p:spTree>
    <p:extLst>
      <p:ext uri="{BB962C8B-B14F-4D97-AF65-F5344CB8AC3E}">
        <p14:creationId xmlns:p14="http://schemas.microsoft.com/office/powerpoint/2010/main" val="287161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3" name="Content Placeholder 2">
            <a:extLst>
              <a:ext uri="{FF2B5EF4-FFF2-40B4-BE49-F238E27FC236}">
                <a16:creationId xmlns:a16="http://schemas.microsoft.com/office/drawing/2014/main" id="{A2F0EB29-A6C4-4FEA-A412-2D8B7D3BDAAD}"/>
              </a:ext>
            </a:extLst>
          </p:cNvPr>
          <p:cNvSpPr>
            <a:spLocks noGrp="1"/>
          </p:cNvSpPr>
          <p:nvPr>
            <p:ph idx="1"/>
          </p:nvPr>
        </p:nvSpPr>
        <p:spPr>
          <a:xfrm>
            <a:off x="2041699" y="701405"/>
            <a:ext cx="8284556" cy="5052850"/>
          </a:xfrm>
        </p:spPr>
        <p:txBody>
          <a:bodyPr>
            <a:normAutofit/>
          </a:bodyPr>
          <a:lstStyle/>
          <a:p>
            <a:pPr marL="0" indent="0">
              <a:buNone/>
            </a:pPr>
            <a:endParaRPr lang="en-US" dirty="0"/>
          </a:p>
          <a:p>
            <a:pPr marL="0" indent="0">
              <a:buNone/>
            </a:pPr>
            <a:r>
              <a:rPr lang="en-US" dirty="0"/>
              <a:t>Peace Train Featuring Yusuf/Cat Stevens/Playing for Change/Song Around the World</a:t>
            </a:r>
          </a:p>
          <a:p>
            <a:pPr marL="0" indent="0">
              <a:buNone/>
            </a:pPr>
            <a:endParaRPr lang="en-US" dirty="0"/>
          </a:p>
          <a:p>
            <a:pPr marL="0" indent="0">
              <a:buNone/>
            </a:pPr>
            <a:endParaRPr lang="en-US" dirty="0"/>
          </a:p>
          <a:p>
            <a:pPr marL="0" indent="0">
              <a:buNone/>
            </a:pPr>
            <a:r>
              <a:rPr lang="en-US" dirty="0"/>
              <a:t>https://youtu.be/0QpjR6-Uuks?t=57</a:t>
            </a:r>
          </a:p>
        </p:txBody>
      </p:sp>
      <p:pic>
        <p:nvPicPr>
          <p:cNvPr id="2" name="Online Media 1" title="&quot;Peace Train&quot; featuring Yusuf / Cat Stevens | Playing For Change | Song Around The World">
            <a:hlinkClick r:id="" action="ppaction://media"/>
            <a:extLst>
              <a:ext uri="{FF2B5EF4-FFF2-40B4-BE49-F238E27FC236}">
                <a16:creationId xmlns:a16="http://schemas.microsoft.com/office/drawing/2014/main" id="{171F2529-AD8C-4FBC-8127-2A1F5BBD2267}"/>
              </a:ext>
            </a:extLst>
          </p:cNvPr>
          <p:cNvPicPr>
            <a:picLocks noRot="1" noChangeAspect="1"/>
          </p:cNvPicPr>
          <p:nvPr>
            <a:videoFile r:link="rId1"/>
          </p:nvPr>
        </p:nvPicPr>
        <p:blipFill>
          <a:blip r:embed="rId3"/>
          <a:stretch>
            <a:fillRect/>
          </a:stretch>
        </p:blipFill>
        <p:spPr>
          <a:xfrm>
            <a:off x="1310766" y="725343"/>
            <a:ext cx="9570467" cy="5407314"/>
          </a:xfrm>
          <a:prstGeom prst="rect">
            <a:avLst/>
          </a:prstGeom>
        </p:spPr>
      </p:pic>
    </p:spTree>
    <p:extLst>
      <p:ext uri="{BB962C8B-B14F-4D97-AF65-F5344CB8AC3E}">
        <p14:creationId xmlns:p14="http://schemas.microsoft.com/office/powerpoint/2010/main" val="241602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329938"/>
            <a:ext cx="9792208" cy="562351"/>
          </a:xfrm>
        </p:spPr>
        <p:txBody>
          <a:bodyPr>
            <a:normAutofit fontScale="90000"/>
          </a:bodyPr>
          <a:lstStyle/>
          <a:p>
            <a:r>
              <a:rPr lang="en-US" dirty="0"/>
              <a:t>                              </a:t>
            </a:r>
            <a:r>
              <a:rPr lang="en-US" sz="3600" dirty="0"/>
              <a:t>1</a:t>
            </a:r>
          </a:p>
        </p:txBody>
      </p:sp>
      <p:pic>
        <p:nvPicPr>
          <p:cNvPr id="4098" name="Picture 2" descr="See the source image">
            <a:extLst>
              <a:ext uri="{FF2B5EF4-FFF2-40B4-BE49-F238E27FC236}">
                <a16:creationId xmlns:a16="http://schemas.microsoft.com/office/drawing/2014/main" id="{DB6FDDDF-2838-498C-BA58-D9C78102A2E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62855" y="995363"/>
            <a:ext cx="5337703" cy="55324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603577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329938"/>
            <a:ext cx="9792208" cy="562351"/>
          </a:xfrm>
        </p:spPr>
        <p:txBody>
          <a:bodyPr>
            <a:normAutofit fontScale="90000"/>
          </a:bodyPr>
          <a:lstStyle/>
          <a:p>
            <a:r>
              <a:rPr lang="en-US" dirty="0"/>
              <a:t>                              </a:t>
            </a:r>
            <a:r>
              <a:rPr lang="en-US" sz="3600" dirty="0"/>
              <a:t>2</a:t>
            </a:r>
          </a:p>
        </p:txBody>
      </p:sp>
      <p:sp>
        <p:nvSpPr>
          <p:cNvPr id="3" name="Content Placeholder 2">
            <a:extLst>
              <a:ext uri="{FF2B5EF4-FFF2-40B4-BE49-F238E27FC236}">
                <a16:creationId xmlns:a16="http://schemas.microsoft.com/office/drawing/2014/main" id="{2B888E38-2A2F-4C26-A09B-B6DE977F438D}"/>
              </a:ext>
            </a:extLst>
          </p:cNvPr>
          <p:cNvSpPr>
            <a:spLocks noGrp="1"/>
          </p:cNvSpPr>
          <p:nvPr>
            <p:ph idx="1"/>
          </p:nvPr>
        </p:nvSpPr>
        <p:spPr>
          <a:xfrm>
            <a:off x="259079" y="995562"/>
            <a:ext cx="11544993" cy="5532500"/>
          </a:xfrm>
        </p:spPr>
        <p:txBody>
          <a:bodyPr/>
          <a:lstStyle/>
          <a:p>
            <a:pPr marL="0" indent="0" algn="l">
              <a:lnSpc>
                <a:spcPct val="150000"/>
              </a:lnSpc>
              <a:buNone/>
            </a:pPr>
            <a:r>
              <a:rPr lang="en-US" dirty="0"/>
              <a:t> </a:t>
            </a:r>
          </a:p>
          <a:p>
            <a:pPr marL="0" indent="0" algn="l">
              <a:lnSpc>
                <a:spcPct val="150000"/>
              </a:lnSpc>
              <a:buNone/>
            </a:pPr>
            <a:r>
              <a:rPr lang="en-US" sz="2400" b="0" i="0" dirty="0">
                <a:effectLst/>
                <a:latin typeface="Helvetica Neue"/>
              </a:rPr>
              <a:t>"I charge you all that each one of you concentrate all the thoughts of your heart on love and unity. When a thought of war comes, oppose it by a stronger thought of peace. A thought of hatred must be destroyed by a more powerful thought of love."     ‘</a:t>
            </a:r>
            <a:r>
              <a:rPr lang="en-US" sz="2400" b="0" i="0" dirty="0" err="1">
                <a:effectLst/>
                <a:latin typeface="Helvetica Neue"/>
              </a:rPr>
              <a:t>Abdu'l</a:t>
            </a:r>
            <a:r>
              <a:rPr lang="en-US" sz="2400" b="0" i="0" dirty="0">
                <a:effectLst/>
                <a:latin typeface="Helvetica Neue"/>
              </a:rPr>
              <a:t>-Baha</a:t>
            </a:r>
            <a:endParaRPr lang="en-US" sz="2400" dirty="0"/>
          </a:p>
        </p:txBody>
      </p:sp>
    </p:spTree>
    <p:extLst>
      <p:ext uri="{BB962C8B-B14F-4D97-AF65-F5344CB8AC3E}">
        <p14:creationId xmlns:p14="http://schemas.microsoft.com/office/powerpoint/2010/main" val="1892798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329938"/>
            <a:ext cx="9792208" cy="562351"/>
          </a:xfrm>
        </p:spPr>
        <p:txBody>
          <a:bodyPr>
            <a:normAutofit fontScale="90000"/>
          </a:bodyPr>
          <a:lstStyle/>
          <a:p>
            <a:r>
              <a:rPr lang="en-US" dirty="0"/>
              <a:t>                             	</a:t>
            </a:r>
            <a:r>
              <a:rPr lang="en-US" sz="3600" dirty="0"/>
              <a:t>3</a:t>
            </a:r>
          </a:p>
        </p:txBody>
      </p:sp>
      <p:pic>
        <p:nvPicPr>
          <p:cNvPr id="1026" name="Picture 2" descr="See the source image">
            <a:extLst>
              <a:ext uri="{FF2B5EF4-FFF2-40B4-BE49-F238E27FC236}">
                <a16:creationId xmlns:a16="http://schemas.microsoft.com/office/drawing/2014/main" id="{DD8C94D0-AAF5-4AD8-8034-F963794F4ED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78279" y="995363"/>
            <a:ext cx="9835443" cy="55324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735055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329938"/>
            <a:ext cx="9792208" cy="562351"/>
          </a:xfrm>
        </p:spPr>
        <p:txBody>
          <a:bodyPr>
            <a:normAutofit fontScale="90000"/>
          </a:bodyPr>
          <a:lstStyle/>
          <a:p>
            <a:r>
              <a:rPr lang="en-US" dirty="0"/>
              <a:t>                             </a:t>
            </a:r>
            <a:r>
              <a:rPr lang="en-US" sz="3600" dirty="0"/>
              <a:t>	 4</a:t>
            </a:r>
          </a:p>
        </p:txBody>
      </p:sp>
      <p:sp>
        <p:nvSpPr>
          <p:cNvPr id="3" name="Content Placeholder 2">
            <a:extLst>
              <a:ext uri="{FF2B5EF4-FFF2-40B4-BE49-F238E27FC236}">
                <a16:creationId xmlns:a16="http://schemas.microsoft.com/office/drawing/2014/main" id="{2B888E38-2A2F-4C26-A09B-B6DE977F438D}"/>
              </a:ext>
            </a:extLst>
          </p:cNvPr>
          <p:cNvSpPr>
            <a:spLocks noGrp="1"/>
          </p:cNvSpPr>
          <p:nvPr>
            <p:ph idx="1"/>
          </p:nvPr>
        </p:nvSpPr>
        <p:spPr>
          <a:xfrm>
            <a:off x="259079" y="995562"/>
            <a:ext cx="11544993" cy="5532500"/>
          </a:xfrm>
        </p:spPr>
        <p:txBody>
          <a:bodyPr/>
          <a:lstStyle/>
          <a:p>
            <a:pPr marL="0" indent="0">
              <a:lnSpc>
                <a:spcPct val="150000"/>
              </a:lnSpc>
              <a:buNone/>
            </a:pPr>
            <a:r>
              <a:rPr lang="en-US" dirty="0"/>
              <a:t>   </a:t>
            </a:r>
            <a:r>
              <a:rPr lang="en-US" sz="2400" dirty="0"/>
              <a:t>In this age, therefore, universal peace is like unto the sun, which </a:t>
            </a:r>
            <a:r>
              <a:rPr lang="en-US" sz="2400" dirty="0" err="1"/>
              <a:t>bestoweth</a:t>
            </a:r>
            <a:r>
              <a:rPr lang="en-US" sz="2400" dirty="0"/>
              <a:t> life upon all things, and it is thus incumbent upon all to endeavor in the path of this mighty cause. …The oneness of humanity must therefore be established, that the edifice of universal peace may be raised in turn. </a:t>
            </a:r>
          </a:p>
          <a:p>
            <a:pPr marL="0" indent="0">
              <a:lnSpc>
                <a:spcPct val="150000"/>
              </a:lnSpc>
              <a:buNone/>
            </a:pPr>
            <a:endParaRPr lang="en-US" sz="2400" dirty="0"/>
          </a:p>
          <a:p>
            <a:pPr marL="0" indent="0">
              <a:lnSpc>
                <a:spcPct val="150000"/>
              </a:lnSpc>
              <a:buNone/>
            </a:pPr>
            <a:r>
              <a:rPr lang="en-US" sz="2400" dirty="0"/>
              <a:t>‘Abdu’l-Bahá, Second Tablet to the Hague, 1 July,1920.</a:t>
            </a:r>
          </a:p>
        </p:txBody>
      </p:sp>
    </p:spTree>
    <p:extLst>
      <p:ext uri="{BB962C8B-B14F-4D97-AF65-F5344CB8AC3E}">
        <p14:creationId xmlns:p14="http://schemas.microsoft.com/office/powerpoint/2010/main" val="1169640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329938"/>
            <a:ext cx="9792208" cy="562351"/>
          </a:xfrm>
        </p:spPr>
        <p:txBody>
          <a:bodyPr>
            <a:normAutofit fontScale="90000"/>
          </a:bodyPr>
          <a:lstStyle/>
          <a:p>
            <a:r>
              <a:rPr lang="en-US" dirty="0"/>
              <a:t>                              </a:t>
            </a:r>
            <a:r>
              <a:rPr lang="en-US" sz="3600" dirty="0"/>
              <a:t>5</a:t>
            </a:r>
          </a:p>
        </p:txBody>
      </p:sp>
      <p:sp>
        <p:nvSpPr>
          <p:cNvPr id="3" name="Content Placeholder 2">
            <a:extLst>
              <a:ext uri="{FF2B5EF4-FFF2-40B4-BE49-F238E27FC236}">
                <a16:creationId xmlns:a16="http://schemas.microsoft.com/office/drawing/2014/main" id="{2B888E38-2A2F-4C26-A09B-B6DE977F438D}"/>
              </a:ext>
            </a:extLst>
          </p:cNvPr>
          <p:cNvSpPr>
            <a:spLocks noGrp="1"/>
          </p:cNvSpPr>
          <p:nvPr>
            <p:ph idx="1"/>
          </p:nvPr>
        </p:nvSpPr>
        <p:spPr>
          <a:xfrm>
            <a:off x="313918" y="1677971"/>
            <a:ext cx="11045672" cy="4526416"/>
          </a:xfrm>
        </p:spPr>
        <p:txBody>
          <a:bodyPr/>
          <a:lstStyle/>
          <a:p>
            <a:pPr marL="0" indent="0" algn="l">
              <a:lnSpc>
                <a:spcPct val="150000"/>
              </a:lnSpc>
              <a:buNone/>
            </a:pPr>
            <a:r>
              <a:rPr lang="en-US" dirty="0"/>
              <a:t> </a:t>
            </a:r>
            <a:endParaRPr lang="en-US" sz="2400" dirty="0"/>
          </a:p>
        </p:txBody>
      </p:sp>
      <p:pic>
        <p:nvPicPr>
          <p:cNvPr id="2050" name="Picture 2" descr="See the source image">
            <a:extLst>
              <a:ext uri="{FF2B5EF4-FFF2-40B4-BE49-F238E27FC236}">
                <a16:creationId xmlns:a16="http://schemas.microsoft.com/office/drawing/2014/main" id="{319A6AA5-0C67-4D2B-BEAD-AB2BD113F0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312" y="998302"/>
            <a:ext cx="11664696" cy="56108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37184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329938"/>
            <a:ext cx="9792208" cy="562351"/>
          </a:xfrm>
        </p:spPr>
        <p:txBody>
          <a:bodyPr>
            <a:normAutofit fontScale="90000"/>
          </a:bodyPr>
          <a:lstStyle/>
          <a:p>
            <a:r>
              <a:rPr lang="en-US" dirty="0"/>
              <a:t>                             </a:t>
            </a:r>
            <a:r>
              <a:rPr lang="en-US" sz="3600" dirty="0"/>
              <a:t>6</a:t>
            </a:r>
          </a:p>
        </p:txBody>
      </p:sp>
      <p:sp>
        <p:nvSpPr>
          <p:cNvPr id="3" name="Content Placeholder 2">
            <a:extLst>
              <a:ext uri="{FF2B5EF4-FFF2-40B4-BE49-F238E27FC236}">
                <a16:creationId xmlns:a16="http://schemas.microsoft.com/office/drawing/2014/main" id="{2B888E38-2A2F-4C26-A09B-B6DE977F438D}"/>
              </a:ext>
            </a:extLst>
          </p:cNvPr>
          <p:cNvSpPr>
            <a:spLocks noGrp="1"/>
          </p:cNvSpPr>
          <p:nvPr>
            <p:ph idx="1"/>
          </p:nvPr>
        </p:nvSpPr>
        <p:spPr>
          <a:xfrm>
            <a:off x="259079" y="995562"/>
            <a:ext cx="11544993" cy="5532500"/>
          </a:xfrm>
        </p:spPr>
        <p:txBody>
          <a:bodyPr/>
          <a:lstStyle/>
          <a:p>
            <a:pPr marL="0" indent="0" algn="l">
              <a:lnSpc>
                <a:spcPct val="150000"/>
              </a:lnSpc>
              <a:buNone/>
            </a:pPr>
            <a:r>
              <a:rPr lang="en-US" dirty="0"/>
              <a:t>  </a:t>
            </a:r>
            <a:r>
              <a:rPr lang="en-US" sz="2000" b="0" i="0" dirty="0">
                <a:solidFill>
                  <a:srgbClr val="333333"/>
                </a:solidFill>
                <a:effectLst/>
                <a:latin typeface="Source Sans Pro" panose="020B0503030403020204" pitchFamily="34" charset="0"/>
              </a:rPr>
              <a:t>The time must come when the imperative necessity for the holding of a vast, an all-embracing assemblage of men will be universally realized. The rulers and kings of the earth must needs attend it, and, participating in its deliberations, must consider such ways and means as will lay the foundations of the world's Great Peace amongst men. Such a peace </a:t>
            </a:r>
            <a:r>
              <a:rPr lang="en-US" sz="2000" b="0" i="0" dirty="0" err="1">
                <a:solidFill>
                  <a:srgbClr val="333333"/>
                </a:solidFill>
                <a:effectLst/>
                <a:latin typeface="Source Sans Pro" panose="020B0503030403020204" pitchFamily="34" charset="0"/>
              </a:rPr>
              <a:t>demandeth</a:t>
            </a:r>
            <a:r>
              <a:rPr lang="en-US" sz="2000" b="0" i="0" dirty="0">
                <a:solidFill>
                  <a:srgbClr val="333333"/>
                </a:solidFill>
                <a:effectLst/>
                <a:latin typeface="Source Sans Pro" panose="020B0503030403020204" pitchFamily="34" charset="0"/>
              </a:rPr>
              <a:t> that the Great Powers should resolve, for the sake of the tranquility of the peoples of the earth, to be fully reconciled among themselves. Should any king take up arms against another, all should unitedly arise and prevent him. If this be done, the nations of the world will no longer require any armaments, except for the purpose of preserving the security of their realms and of maintaining internal order within their territories. This will ensure the peace and composure of every people, government and nation.</a:t>
            </a:r>
          </a:p>
          <a:p>
            <a:pPr marL="0" indent="0" algn="l">
              <a:lnSpc>
                <a:spcPct val="150000"/>
              </a:lnSpc>
              <a:buNone/>
            </a:pPr>
            <a:r>
              <a:rPr lang="en-US" sz="2000" b="0" i="0" dirty="0">
                <a:solidFill>
                  <a:srgbClr val="333333"/>
                </a:solidFill>
                <a:effectLst/>
                <a:latin typeface="Source Sans Pro" panose="020B0503030403020204" pitchFamily="34" charset="0"/>
              </a:rPr>
              <a:t>    Bahá’u’lláh, Gleanings from the Writings of Bahá’u’lláh, p. 248</a:t>
            </a:r>
          </a:p>
          <a:p>
            <a:pPr marL="0" indent="0">
              <a:lnSpc>
                <a:spcPct val="150000"/>
              </a:lnSpc>
              <a:buNone/>
            </a:pPr>
            <a:r>
              <a:rPr lang="en-US" sz="2000" dirty="0"/>
              <a:t> </a:t>
            </a:r>
          </a:p>
        </p:txBody>
      </p:sp>
    </p:spTree>
    <p:extLst>
      <p:ext uri="{BB962C8B-B14F-4D97-AF65-F5344CB8AC3E}">
        <p14:creationId xmlns:p14="http://schemas.microsoft.com/office/powerpoint/2010/main" val="3937722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329938"/>
            <a:ext cx="9792208" cy="562351"/>
          </a:xfrm>
        </p:spPr>
        <p:txBody>
          <a:bodyPr>
            <a:normAutofit fontScale="90000"/>
          </a:bodyPr>
          <a:lstStyle/>
          <a:p>
            <a:r>
              <a:rPr lang="en-US" dirty="0"/>
              <a:t>                            </a:t>
            </a:r>
            <a:r>
              <a:rPr lang="en-US" sz="3600" dirty="0"/>
              <a:t> 7</a:t>
            </a:r>
          </a:p>
        </p:txBody>
      </p:sp>
      <p:sp>
        <p:nvSpPr>
          <p:cNvPr id="3" name="Content Placeholder 2">
            <a:extLst>
              <a:ext uri="{FF2B5EF4-FFF2-40B4-BE49-F238E27FC236}">
                <a16:creationId xmlns:a16="http://schemas.microsoft.com/office/drawing/2014/main" id="{2B888E38-2A2F-4C26-A09B-B6DE977F438D}"/>
              </a:ext>
            </a:extLst>
          </p:cNvPr>
          <p:cNvSpPr>
            <a:spLocks noGrp="1"/>
          </p:cNvSpPr>
          <p:nvPr>
            <p:ph idx="1"/>
          </p:nvPr>
        </p:nvSpPr>
        <p:spPr>
          <a:xfrm>
            <a:off x="259079" y="955292"/>
            <a:ext cx="11544993" cy="5572770"/>
          </a:xfrm>
        </p:spPr>
        <p:txBody>
          <a:bodyPr/>
          <a:lstStyle/>
          <a:p>
            <a:pPr marL="0" indent="0" algn="l">
              <a:lnSpc>
                <a:spcPct val="150000"/>
              </a:lnSpc>
              <a:buNone/>
            </a:pPr>
            <a:r>
              <a:rPr lang="en-US" dirty="0"/>
              <a:t> </a:t>
            </a:r>
            <a:endParaRPr lang="en-US" sz="2400" dirty="0"/>
          </a:p>
        </p:txBody>
      </p:sp>
      <p:pic>
        <p:nvPicPr>
          <p:cNvPr id="3074" name="Picture 2" descr="See the source image">
            <a:extLst>
              <a:ext uri="{FF2B5EF4-FFF2-40B4-BE49-F238E27FC236}">
                <a16:creationId xmlns:a16="http://schemas.microsoft.com/office/drawing/2014/main" id="{C1BA9770-FFBE-4091-9F21-B469677961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2250" y="892290"/>
            <a:ext cx="6667500" cy="503702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261029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329938"/>
            <a:ext cx="9792208" cy="562351"/>
          </a:xfrm>
        </p:spPr>
        <p:txBody>
          <a:bodyPr>
            <a:normAutofit fontScale="90000"/>
          </a:bodyPr>
          <a:lstStyle/>
          <a:p>
            <a:r>
              <a:rPr lang="en-US" dirty="0"/>
              <a:t>                             </a:t>
            </a:r>
            <a:r>
              <a:rPr lang="en-US" sz="3600" dirty="0"/>
              <a:t> 8</a:t>
            </a:r>
          </a:p>
        </p:txBody>
      </p:sp>
      <p:sp>
        <p:nvSpPr>
          <p:cNvPr id="3" name="Content Placeholder 2">
            <a:extLst>
              <a:ext uri="{FF2B5EF4-FFF2-40B4-BE49-F238E27FC236}">
                <a16:creationId xmlns:a16="http://schemas.microsoft.com/office/drawing/2014/main" id="{2B888E38-2A2F-4C26-A09B-B6DE977F438D}"/>
              </a:ext>
            </a:extLst>
          </p:cNvPr>
          <p:cNvSpPr>
            <a:spLocks noGrp="1"/>
          </p:cNvSpPr>
          <p:nvPr>
            <p:ph idx="1"/>
          </p:nvPr>
        </p:nvSpPr>
        <p:spPr>
          <a:xfrm>
            <a:off x="259079" y="995562"/>
            <a:ext cx="11544993" cy="5532500"/>
          </a:xfrm>
        </p:spPr>
        <p:txBody>
          <a:bodyPr/>
          <a:lstStyle/>
          <a:p>
            <a:pPr marL="0" indent="0" algn="l">
              <a:lnSpc>
                <a:spcPct val="150000"/>
              </a:lnSpc>
              <a:buNone/>
            </a:pPr>
            <a:r>
              <a:rPr lang="en-US" dirty="0"/>
              <a:t> </a:t>
            </a:r>
            <a:r>
              <a:rPr lang="en-US" sz="2400" b="0" i="0" dirty="0">
                <a:solidFill>
                  <a:srgbClr val="333333"/>
                </a:solidFill>
                <a:effectLst/>
                <a:latin typeface="Source Sans Pro" panose="020B0503030403020204" pitchFamily="34" charset="0"/>
              </a:rPr>
              <a:t>So let us try, as an experiment, peace, and if the results of peace are bad, then we can choose if it would be better to go back to the old state of war! Let us in any case make the experiment. If we see that unity brings Light we shall continue it. For six thousand years we have been walking on the left-hand path; let us walk on the right-hand path now. We have passed many centuries in darkness, let us advance towards the light.</a:t>
            </a:r>
          </a:p>
          <a:p>
            <a:pPr marL="0" indent="0" algn="l">
              <a:lnSpc>
                <a:spcPct val="150000"/>
              </a:lnSpc>
              <a:buNone/>
            </a:pPr>
            <a:r>
              <a:rPr lang="en-US" sz="2400" b="0" i="0" dirty="0">
                <a:solidFill>
                  <a:srgbClr val="333333"/>
                </a:solidFill>
                <a:effectLst/>
                <a:latin typeface="Source Sans Pro" panose="020B0503030403020204" pitchFamily="34" charset="0"/>
              </a:rPr>
              <a:t>‘Abdu’l-Bahá, ‘Abdu’l-Bahá in London, p. 61</a:t>
            </a:r>
          </a:p>
          <a:p>
            <a:pPr marL="0" indent="0" algn="l">
              <a:lnSpc>
                <a:spcPct val="150000"/>
              </a:lnSpc>
              <a:buNone/>
            </a:pPr>
            <a:r>
              <a:rPr lang="en-US" sz="2400" dirty="0"/>
              <a:t> </a:t>
            </a:r>
          </a:p>
        </p:txBody>
      </p:sp>
    </p:spTree>
    <p:extLst>
      <p:ext uri="{BB962C8B-B14F-4D97-AF65-F5344CB8AC3E}">
        <p14:creationId xmlns:p14="http://schemas.microsoft.com/office/powerpoint/2010/main" val="183837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329938"/>
            <a:ext cx="9792208" cy="562351"/>
          </a:xfrm>
        </p:spPr>
        <p:txBody>
          <a:bodyPr>
            <a:normAutofit fontScale="90000"/>
          </a:bodyPr>
          <a:lstStyle/>
          <a:p>
            <a:r>
              <a:rPr lang="en-US" dirty="0"/>
              <a:t>                              </a:t>
            </a:r>
            <a:r>
              <a:rPr lang="en-US" sz="3600" dirty="0"/>
              <a:t>9</a:t>
            </a:r>
          </a:p>
        </p:txBody>
      </p:sp>
      <p:sp>
        <p:nvSpPr>
          <p:cNvPr id="3" name="Content Placeholder 2">
            <a:extLst>
              <a:ext uri="{FF2B5EF4-FFF2-40B4-BE49-F238E27FC236}">
                <a16:creationId xmlns:a16="http://schemas.microsoft.com/office/drawing/2014/main" id="{2B888E38-2A2F-4C26-A09B-B6DE977F438D}"/>
              </a:ext>
            </a:extLst>
          </p:cNvPr>
          <p:cNvSpPr>
            <a:spLocks noGrp="1"/>
          </p:cNvSpPr>
          <p:nvPr>
            <p:ph idx="1"/>
          </p:nvPr>
        </p:nvSpPr>
        <p:spPr>
          <a:xfrm>
            <a:off x="259079" y="995562"/>
            <a:ext cx="11544993" cy="5532500"/>
          </a:xfrm>
        </p:spPr>
        <p:txBody>
          <a:bodyPr/>
          <a:lstStyle/>
          <a:p>
            <a:pPr marL="0" indent="0" algn="l">
              <a:lnSpc>
                <a:spcPct val="150000"/>
              </a:lnSpc>
              <a:buNone/>
            </a:pPr>
            <a:r>
              <a:rPr lang="en-US" dirty="0"/>
              <a:t> </a:t>
            </a:r>
            <a:endParaRPr lang="en-US" sz="2400" dirty="0"/>
          </a:p>
        </p:txBody>
      </p:sp>
      <p:pic>
        <p:nvPicPr>
          <p:cNvPr id="4" name="Picture 3"/>
          <p:cNvPicPr>
            <a:picLocks noChangeAspect="1"/>
          </p:cNvPicPr>
          <p:nvPr/>
        </p:nvPicPr>
        <p:blipFill>
          <a:blip r:embed="rId2"/>
          <a:stretch>
            <a:fillRect/>
          </a:stretch>
        </p:blipFill>
        <p:spPr>
          <a:xfrm>
            <a:off x="203200" y="1253066"/>
            <a:ext cx="11772900" cy="5223933"/>
          </a:xfrm>
          <a:prstGeom prst="rect">
            <a:avLst/>
          </a:prstGeom>
        </p:spPr>
      </p:pic>
    </p:spTree>
    <p:extLst>
      <p:ext uri="{BB962C8B-B14F-4D97-AF65-F5344CB8AC3E}">
        <p14:creationId xmlns:p14="http://schemas.microsoft.com/office/powerpoint/2010/main" val="170066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870132"/>
            <a:ext cx="9792208" cy="1527078"/>
          </a:xfrm>
        </p:spPr>
        <p:txBody>
          <a:bodyPr>
            <a:normAutofit/>
          </a:bodyPr>
          <a:lstStyle/>
          <a:p>
            <a:endParaRPr lang="en-US" dirty="0"/>
          </a:p>
        </p:txBody>
      </p:sp>
      <p:sp>
        <p:nvSpPr>
          <p:cNvPr id="3" name="Content Placeholder 2">
            <a:extLst>
              <a:ext uri="{FF2B5EF4-FFF2-40B4-BE49-F238E27FC236}">
                <a16:creationId xmlns:a16="http://schemas.microsoft.com/office/drawing/2014/main" id="{A2F0EB29-A6C4-4FEA-A412-2D8B7D3BDAAD}"/>
              </a:ext>
            </a:extLst>
          </p:cNvPr>
          <p:cNvSpPr>
            <a:spLocks noGrp="1"/>
          </p:cNvSpPr>
          <p:nvPr>
            <p:ph idx="1"/>
          </p:nvPr>
        </p:nvSpPr>
        <p:spPr>
          <a:xfrm>
            <a:off x="1175512" y="2557849"/>
            <a:ext cx="9792208" cy="3407862"/>
          </a:xfrm>
        </p:spPr>
        <p:txBody>
          <a:bodyPr>
            <a:normAutofit/>
          </a:bodyPr>
          <a:lstStyle/>
          <a:p>
            <a:r>
              <a:rPr lang="en-US" sz="2400" dirty="0"/>
              <a:t>https://</a:t>
            </a:r>
            <a:r>
              <a:rPr lang="en-US" sz="2400" dirty="0" err="1"/>
              <a:t>www.youtube.com</a:t>
            </a:r>
            <a:r>
              <a:rPr lang="en-US" sz="2400" dirty="0"/>
              <a:t>/</a:t>
            </a:r>
            <a:r>
              <a:rPr lang="en-US" sz="2400" dirty="0" err="1"/>
              <a:t>watch?v</a:t>
            </a:r>
            <a:r>
              <a:rPr lang="en-US" sz="2400" dirty="0"/>
              <a:t>=NcDKeQUzEK0</a:t>
            </a:r>
          </a:p>
          <a:p>
            <a:r>
              <a:rPr lang="en-US" sz="2400" b="1" dirty="0"/>
              <a:t>	</a:t>
            </a:r>
            <a:r>
              <a:rPr lang="en-US" sz="2400" dirty="0"/>
              <a:t>Prince of Peace || Baha'i songs || </a:t>
            </a:r>
            <a:r>
              <a:rPr lang="en-US" sz="2400" dirty="0" err="1"/>
              <a:t>Ruhi</a:t>
            </a:r>
            <a:r>
              <a:rPr lang="en-US" sz="2400" dirty="0"/>
              <a:t> book 3 songs</a:t>
            </a:r>
            <a:endParaRPr lang="en-US" sz="2400" b="1" dirty="0"/>
          </a:p>
          <a:p>
            <a:endParaRPr lang="en-US" dirty="0"/>
          </a:p>
        </p:txBody>
      </p:sp>
      <p:pic>
        <p:nvPicPr>
          <p:cNvPr id="4" name="Online Media 3" title="Prince of Peace&#10; || Baha'i songs || Ruhi book 3 songs">
            <a:hlinkClick r:id="" action="ppaction://media"/>
            <a:extLst>
              <a:ext uri="{FF2B5EF4-FFF2-40B4-BE49-F238E27FC236}">
                <a16:creationId xmlns:a16="http://schemas.microsoft.com/office/drawing/2014/main" id="{6F3F9D8D-BD14-4317-B1C0-E84DA039C005}"/>
              </a:ext>
            </a:extLst>
          </p:cNvPr>
          <p:cNvPicPr>
            <a:picLocks noRot="1" noChangeAspect="1"/>
          </p:cNvPicPr>
          <p:nvPr>
            <a:videoFile r:link="rId1"/>
          </p:nvPr>
        </p:nvPicPr>
        <p:blipFill>
          <a:blip r:embed="rId3"/>
          <a:stretch>
            <a:fillRect/>
          </a:stretch>
        </p:blipFill>
        <p:spPr>
          <a:xfrm>
            <a:off x="798968" y="436177"/>
            <a:ext cx="10594064" cy="5985646"/>
          </a:xfrm>
          <a:prstGeom prst="rect">
            <a:avLst/>
          </a:prstGeom>
        </p:spPr>
      </p:pic>
    </p:spTree>
    <p:extLst>
      <p:ext uri="{BB962C8B-B14F-4D97-AF65-F5344CB8AC3E}">
        <p14:creationId xmlns:p14="http://schemas.microsoft.com/office/powerpoint/2010/main" val="2329737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329938"/>
            <a:ext cx="9792208" cy="562351"/>
          </a:xfrm>
        </p:spPr>
        <p:txBody>
          <a:bodyPr>
            <a:normAutofit fontScale="90000"/>
          </a:bodyPr>
          <a:lstStyle/>
          <a:p>
            <a:r>
              <a:rPr lang="en-US" dirty="0"/>
              <a:t>                             </a:t>
            </a:r>
            <a:r>
              <a:rPr lang="en-US" sz="3600" dirty="0"/>
              <a:t>10</a:t>
            </a:r>
          </a:p>
        </p:txBody>
      </p:sp>
      <p:sp>
        <p:nvSpPr>
          <p:cNvPr id="3" name="Content Placeholder 2">
            <a:extLst>
              <a:ext uri="{FF2B5EF4-FFF2-40B4-BE49-F238E27FC236}">
                <a16:creationId xmlns:a16="http://schemas.microsoft.com/office/drawing/2014/main" id="{2B888E38-2A2F-4C26-A09B-B6DE977F438D}"/>
              </a:ext>
            </a:extLst>
          </p:cNvPr>
          <p:cNvSpPr>
            <a:spLocks noGrp="1"/>
          </p:cNvSpPr>
          <p:nvPr>
            <p:ph idx="1"/>
          </p:nvPr>
        </p:nvSpPr>
        <p:spPr>
          <a:xfrm>
            <a:off x="259079" y="995562"/>
            <a:ext cx="11544993" cy="5532500"/>
          </a:xfrm>
        </p:spPr>
        <p:txBody>
          <a:bodyPr/>
          <a:lstStyle/>
          <a:p>
            <a:pPr marL="0" indent="0" algn="l">
              <a:lnSpc>
                <a:spcPct val="150000"/>
              </a:lnSpc>
              <a:buNone/>
            </a:pPr>
            <a:r>
              <a:rPr lang="en-US" dirty="0"/>
              <a:t> </a:t>
            </a:r>
            <a:endParaRPr lang="en-US" sz="2400" dirty="0"/>
          </a:p>
        </p:txBody>
      </p:sp>
      <p:pic>
        <p:nvPicPr>
          <p:cNvPr id="4" name="Picture 3"/>
          <p:cNvPicPr>
            <a:picLocks noChangeAspect="1"/>
          </p:cNvPicPr>
          <p:nvPr/>
        </p:nvPicPr>
        <p:blipFill>
          <a:blip r:embed="rId2"/>
          <a:stretch>
            <a:fillRect/>
          </a:stretch>
        </p:blipFill>
        <p:spPr>
          <a:xfrm>
            <a:off x="1710267" y="1320800"/>
            <a:ext cx="8686799" cy="4809067"/>
          </a:xfrm>
          <a:prstGeom prst="rect">
            <a:avLst/>
          </a:prstGeom>
        </p:spPr>
      </p:pic>
    </p:spTree>
    <p:extLst>
      <p:ext uri="{BB962C8B-B14F-4D97-AF65-F5344CB8AC3E}">
        <p14:creationId xmlns:p14="http://schemas.microsoft.com/office/powerpoint/2010/main" val="4254247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329938"/>
            <a:ext cx="9792208" cy="562351"/>
          </a:xfrm>
        </p:spPr>
        <p:txBody>
          <a:bodyPr>
            <a:normAutofit fontScale="90000"/>
          </a:bodyPr>
          <a:lstStyle/>
          <a:p>
            <a:r>
              <a:rPr lang="en-US" dirty="0"/>
              <a:t>                              </a:t>
            </a:r>
            <a:r>
              <a:rPr lang="en-US" sz="3600" dirty="0"/>
              <a:t>11</a:t>
            </a:r>
          </a:p>
        </p:txBody>
      </p:sp>
      <p:sp>
        <p:nvSpPr>
          <p:cNvPr id="3" name="Content Placeholder 2">
            <a:extLst>
              <a:ext uri="{FF2B5EF4-FFF2-40B4-BE49-F238E27FC236}">
                <a16:creationId xmlns:a16="http://schemas.microsoft.com/office/drawing/2014/main" id="{2B888E38-2A2F-4C26-A09B-B6DE977F438D}"/>
              </a:ext>
            </a:extLst>
          </p:cNvPr>
          <p:cNvSpPr>
            <a:spLocks noGrp="1"/>
          </p:cNvSpPr>
          <p:nvPr>
            <p:ph idx="1"/>
          </p:nvPr>
        </p:nvSpPr>
        <p:spPr>
          <a:xfrm>
            <a:off x="259079" y="995562"/>
            <a:ext cx="11544993" cy="5532500"/>
          </a:xfrm>
        </p:spPr>
        <p:txBody>
          <a:bodyPr/>
          <a:lstStyle/>
          <a:p>
            <a:pPr marL="0" indent="0" algn="l">
              <a:lnSpc>
                <a:spcPct val="150000"/>
              </a:lnSpc>
              <a:buNone/>
            </a:pPr>
            <a:r>
              <a:rPr lang="en-US" dirty="0"/>
              <a:t> </a:t>
            </a:r>
            <a:endParaRPr lang="en-US" sz="2400" dirty="0"/>
          </a:p>
        </p:txBody>
      </p:sp>
      <p:pic>
        <p:nvPicPr>
          <p:cNvPr id="5" name="Picture 4"/>
          <p:cNvPicPr>
            <a:picLocks noChangeAspect="1"/>
          </p:cNvPicPr>
          <p:nvPr/>
        </p:nvPicPr>
        <p:blipFill>
          <a:blip r:embed="rId2"/>
          <a:stretch>
            <a:fillRect/>
          </a:stretch>
        </p:blipFill>
        <p:spPr>
          <a:xfrm>
            <a:off x="1964267" y="990600"/>
            <a:ext cx="8398933" cy="5410200"/>
          </a:xfrm>
          <a:prstGeom prst="rect">
            <a:avLst/>
          </a:prstGeom>
        </p:spPr>
      </p:pic>
    </p:spTree>
    <p:extLst>
      <p:ext uri="{BB962C8B-B14F-4D97-AF65-F5344CB8AC3E}">
        <p14:creationId xmlns:p14="http://schemas.microsoft.com/office/powerpoint/2010/main" val="3224420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329938"/>
            <a:ext cx="9792208" cy="562351"/>
          </a:xfrm>
        </p:spPr>
        <p:txBody>
          <a:bodyPr>
            <a:normAutofit fontScale="90000"/>
          </a:bodyPr>
          <a:lstStyle/>
          <a:p>
            <a:r>
              <a:rPr lang="en-US" dirty="0"/>
              <a:t>                              </a:t>
            </a:r>
            <a:r>
              <a:rPr lang="en-US" sz="3600" dirty="0"/>
              <a:t>12</a:t>
            </a:r>
          </a:p>
        </p:txBody>
      </p:sp>
      <p:sp>
        <p:nvSpPr>
          <p:cNvPr id="3" name="Content Placeholder 2">
            <a:extLst>
              <a:ext uri="{FF2B5EF4-FFF2-40B4-BE49-F238E27FC236}">
                <a16:creationId xmlns:a16="http://schemas.microsoft.com/office/drawing/2014/main" id="{2B888E38-2A2F-4C26-A09B-B6DE977F438D}"/>
              </a:ext>
            </a:extLst>
          </p:cNvPr>
          <p:cNvSpPr>
            <a:spLocks noGrp="1"/>
          </p:cNvSpPr>
          <p:nvPr>
            <p:ph idx="1"/>
          </p:nvPr>
        </p:nvSpPr>
        <p:spPr>
          <a:xfrm>
            <a:off x="259079" y="995562"/>
            <a:ext cx="11544993" cy="5532500"/>
          </a:xfrm>
        </p:spPr>
        <p:txBody>
          <a:bodyPr/>
          <a:lstStyle/>
          <a:p>
            <a:pPr marL="0" indent="0" algn="l">
              <a:lnSpc>
                <a:spcPct val="150000"/>
              </a:lnSpc>
              <a:buNone/>
            </a:pPr>
            <a:r>
              <a:rPr lang="en-US" dirty="0"/>
              <a:t> </a:t>
            </a:r>
          </a:p>
          <a:p>
            <a:pPr marL="0" indent="0" algn="l">
              <a:lnSpc>
                <a:spcPct val="150000"/>
              </a:lnSpc>
              <a:buNone/>
            </a:pPr>
            <a:endParaRPr lang="en-US" dirty="0"/>
          </a:p>
          <a:p>
            <a:pPr marL="0" indent="0" algn="l">
              <a:lnSpc>
                <a:spcPct val="150000"/>
              </a:lnSpc>
              <a:buNone/>
            </a:pPr>
            <a:endParaRPr lang="en-US" sz="2400" dirty="0"/>
          </a:p>
        </p:txBody>
      </p:sp>
      <p:sp>
        <p:nvSpPr>
          <p:cNvPr id="4" name="Rectangle 3"/>
          <p:cNvSpPr/>
          <p:nvPr/>
        </p:nvSpPr>
        <p:spPr>
          <a:xfrm>
            <a:off x="647700" y="1166842"/>
            <a:ext cx="10553700" cy="4585871"/>
          </a:xfrm>
          <a:prstGeom prst="rect">
            <a:avLst/>
          </a:prstGeom>
        </p:spPr>
        <p:txBody>
          <a:bodyPr wrap="square">
            <a:spAutoFit/>
          </a:bodyPr>
          <a:lstStyle/>
          <a:p>
            <a:r>
              <a:rPr lang="en-US" sz="2400" dirty="0"/>
              <a:t>Today there is no greater glory for man than that of service in the cause of the Most Great Peace. Peace is light, whereas war is darkness. Peace is life; war is death. Peace is guidance; war is error. Peace is the foundation of God; war is a satanic institution. Peace is the illumination of the world of humanity; war is the destroyer of human foundations. When we consider outcomes in the world of existence, we find that peace and fellowship are factors of up</a:t>
            </a:r>
          </a:p>
          <a:p>
            <a:r>
              <a:rPr lang="en-US" sz="2400" dirty="0"/>
              <a:t>building and betterment, whereas war and strife are the causes of destruction and disintegration.</a:t>
            </a:r>
          </a:p>
          <a:p>
            <a:r>
              <a:rPr lang="en-US" dirty="0"/>
              <a:t> </a:t>
            </a:r>
          </a:p>
          <a:p>
            <a:r>
              <a:rPr lang="en-US" sz="2000" dirty="0"/>
              <a:t>‘</a:t>
            </a:r>
            <a:r>
              <a:rPr lang="en-US" sz="2000" dirty="0" err="1"/>
              <a:t>Abdu’l-Bahá</a:t>
            </a:r>
            <a:r>
              <a:rPr lang="en-US" sz="2000" dirty="0"/>
              <a:t>, Promulgation of Universal Peace, </a:t>
            </a:r>
            <a:r>
              <a:rPr lang="en-US" sz="2000" dirty="0" err="1"/>
              <a:t>pg</a:t>
            </a:r>
            <a:r>
              <a:rPr lang="en-US" sz="2000" dirty="0"/>
              <a:t> 163-171</a:t>
            </a:r>
          </a:p>
          <a:p>
            <a:r>
              <a:rPr lang="en-US" sz="2000" dirty="0"/>
              <a:t> </a:t>
            </a:r>
          </a:p>
          <a:p>
            <a:r>
              <a:rPr lang="en-US" dirty="0"/>
              <a:t> </a:t>
            </a:r>
          </a:p>
        </p:txBody>
      </p:sp>
    </p:spTree>
    <p:extLst>
      <p:ext uri="{BB962C8B-B14F-4D97-AF65-F5344CB8AC3E}">
        <p14:creationId xmlns:p14="http://schemas.microsoft.com/office/powerpoint/2010/main" val="4260815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329938"/>
            <a:ext cx="9792208" cy="562351"/>
          </a:xfrm>
        </p:spPr>
        <p:txBody>
          <a:bodyPr>
            <a:normAutofit fontScale="90000"/>
          </a:bodyPr>
          <a:lstStyle/>
          <a:p>
            <a:r>
              <a:rPr lang="en-US" dirty="0"/>
              <a:t>                              </a:t>
            </a:r>
            <a:r>
              <a:rPr lang="en-US" sz="3600" dirty="0"/>
              <a:t>13</a:t>
            </a:r>
          </a:p>
        </p:txBody>
      </p:sp>
      <p:sp>
        <p:nvSpPr>
          <p:cNvPr id="3" name="Content Placeholder 2">
            <a:extLst>
              <a:ext uri="{FF2B5EF4-FFF2-40B4-BE49-F238E27FC236}">
                <a16:creationId xmlns:a16="http://schemas.microsoft.com/office/drawing/2014/main" id="{2B888E38-2A2F-4C26-A09B-B6DE977F438D}"/>
              </a:ext>
            </a:extLst>
          </p:cNvPr>
          <p:cNvSpPr>
            <a:spLocks noGrp="1"/>
          </p:cNvSpPr>
          <p:nvPr>
            <p:ph idx="1"/>
          </p:nvPr>
        </p:nvSpPr>
        <p:spPr>
          <a:xfrm>
            <a:off x="259079" y="995562"/>
            <a:ext cx="11544993" cy="5532500"/>
          </a:xfrm>
        </p:spPr>
        <p:txBody>
          <a:bodyPr/>
          <a:lstStyle/>
          <a:p>
            <a:pPr marL="0" indent="0" algn="l">
              <a:lnSpc>
                <a:spcPct val="150000"/>
              </a:lnSpc>
              <a:buNone/>
            </a:pPr>
            <a:r>
              <a:rPr lang="en-US" dirty="0"/>
              <a:t> </a:t>
            </a:r>
            <a:endParaRPr lang="en-US" sz="2400" dirty="0"/>
          </a:p>
        </p:txBody>
      </p:sp>
      <p:pic>
        <p:nvPicPr>
          <p:cNvPr id="4" name="Picture 3"/>
          <p:cNvPicPr>
            <a:picLocks noChangeAspect="1"/>
          </p:cNvPicPr>
          <p:nvPr/>
        </p:nvPicPr>
        <p:blipFill>
          <a:blip r:embed="rId2"/>
          <a:stretch>
            <a:fillRect/>
          </a:stretch>
        </p:blipFill>
        <p:spPr>
          <a:xfrm>
            <a:off x="1591733" y="990600"/>
            <a:ext cx="8890000" cy="4876800"/>
          </a:xfrm>
          <a:prstGeom prst="rect">
            <a:avLst/>
          </a:prstGeom>
        </p:spPr>
      </p:pic>
    </p:spTree>
    <p:extLst>
      <p:ext uri="{BB962C8B-B14F-4D97-AF65-F5344CB8AC3E}">
        <p14:creationId xmlns:p14="http://schemas.microsoft.com/office/powerpoint/2010/main" val="2270424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329938"/>
            <a:ext cx="9792208" cy="562351"/>
          </a:xfrm>
        </p:spPr>
        <p:txBody>
          <a:bodyPr>
            <a:normAutofit fontScale="90000"/>
          </a:bodyPr>
          <a:lstStyle/>
          <a:p>
            <a:r>
              <a:rPr lang="en-US" dirty="0"/>
              <a:t>                              </a:t>
            </a:r>
            <a:r>
              <a:rPr lang="en-US" sz="3600" dirty="0"/>
              <a:t>14</a:t>
            </a:r>
          </a:p>
        </p:txBody>
      </p:sp>
      <p:sp>
        <p:nvSpPr>
          <p:cNvPr id="3" name="Content Placeholder 2">
            <a:extLst>
              <a:ext uri="{FF2B5EF4-FFF2-40B4-BE49-F238E27FC236}">
                <a16:creationId xmlns:a16="http://schemas.microsoft.com/office/drawing/2014/main" id="{2B888E38-2A2F-4C26-A09B-B6DE977F438D}"/>
              </a:ext>
            </a:extLst>
          </p:cNvPr>
          <p:cNvSpPr>
            <a:spLocks noGrp="1"/>
          </p:cNvSpPr>
          <p:nvPr>
            <p:ph idx="1"/>
          </p:nvPr>
        </p:nvSpPr>
        <p:spPr>
          <a:xfrm>
            <a:off x="259079" y="995562"/>
            <a:ext cx="11544993" cy="5532500"/>
          </a:xfrm>
        </p:spPr>
        <p:txBody>
          <a:bodyPr/>
          <a:lstStyle/>
          <a:p>
            <a:pPr marL="0" indent="0" algn="l">
              <a:lnSpc>
                <a:spcPct val="150000"/>
              </a:lnSpc>
              <a:buNone/>
            </a:pPr>
            <a:r>
              <a:rPr lang="en-US" dirty="0"/>
              <a:t> </a:t>
            </a:r>
            <a:endParaRPr lang="en-US" sz="2400" dirty="0"/>
          </a:p>
        </p:txBody>
      </p:sp>
      <p:pic>
        <p:nvPicPr>
          <p:cNvPr id="4" name="Picture 3"/>
          <p:cNvPicPr>
            <a:picLocks noChangeAspect="1"/>
          </p:cNvPicPr>
          <p:nvPr/>
        </p:nvPicPr>
        <p:blipFill>
          <a:blip r:embed="rId2"/>
          <a:stretch>
            <a:fillRect/>
          </a:stretch>
        </p:blipFill>
        <p:spPr>
          <a:xfrm>
            <a:off x="1371600" y="1142999"/>
            <a:ext cx="9956800" cy="5223933"/>
          </a:xfrm>
          <a:prstGeom prst="rect">
            <a:avLst/>
          </a:prstGeom>
        </p:spPr>
      </p:pic>
    </p:spTree>
    <p:extLst>
      <p:ext uri="{BB962C8B-B14F-4D97-AF65-F5344CB8AC3E}">
        <p14:creationId xmlns:p14="http://schemas.microsoft.com/office/powerpoint/2010/main" val="168679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329938"/>
            <a:ext cx="9792208" cy="562351"/>
          </a:xfrm>
        </p:spPr>
        <p:txBody>
          <a:bodyPr>
            <a:normAutofit fontScale="90000"/>
          </a:bodyPr>
          <a:lstStyle/>
          <a:p>
            <a:r>
              <a:rPr lang="en-US" dirty="0"/>
              <a:t>                              </a:t>
            </a:r>
            <a:r>
              <a:rPr lang="en-US" sz="3600" dirty="0"/>
              <a:t>15</a:t>
            </a:r>
          </a:p>
        </p:txBody>
      </p:sp>
      <p:sp>
        <p:nvSpPr>
          <p:cNvPr id="3" name="Content Placeholder 2">
            <a:extLst>
              <a:ext uri="{FF2B5EF4-FFF2-40B4-BE49-F238E27FC236}">
                <a16:creationId xmlns:a16="http://schemas.microsoft.com/office/drawing/2014/main" id="{2B888E38-2A2F-4C26-A09B-B6DE977F438D}"/>
              </a:ext>
            </a:extLst>
          </p:cNvPr>
          <p:cNvSpPr>
            <a:spLocks noGrp="1"/>
          </p:cNvSpPr>
          <p:nvPr>
            <p:ph idx="1"/>
          </p:nvPr>
        </p:nvSpPr>
        <p:spPr>
          <a:xfrm>
            <a:off x="259079" y="995562"/>
            <a:ext cx="11544993" cy="5532500"/>
          </a:xfrm>
        </p:spPr>
        <p:txBody>
          <a:bodyPr/>
          <a:lstStyle/>
          <a:p>
            <a:pPr marL="0" indent="0" algn="l">
              <a:lnSpc>
                <a:spcPct val="150000"/>
              </a:lnSpc>
              <a:buNone/>
            </a:pPr>
            <a:r>
              <a:rPr lang="en-US" dirty="0"/>
              <a:t> </a:t>
            </a:r>
            <a:endParaRPr lang="en-US" sz="2400" dirty="0"/>
          </a:p>
        </p:txBody>
      </p:sp>
      <p:pic>
        <p:nvPicPr>
          <p:cNvPr id="4" name="Picture 3"/>
          <p:cNvPicPr>
            <a:picLocks noChangeAspect="1"/>
          </p:cNvPicPr>
          <p:nvPr/>
        </p:nvPicPr>
        <p:blipFill>
          <a:blip r:embed="rId2"/>
          <a:stretch>
            <a:fillRect/>
          </a:stretch>
        </p:blipFill>
        <p:spPr>
          <a:xfrm>
            <a:off x="1862667" y="982133"/>
            <a:ext cx="8043333" cy="5232400"/>
          </a:xfrm>
          <a:prstGeom prst="rect">
            <a:avLst/>
          </a:prstGeom>
        </p:spPr>
      </p:pic>
    </p:spTree>
    <p:extLst>
      <p:ext uri="{BB962C8B-B14F-4D97-AF65-F5344CB8AC3E}">
        <p14:creationId xmlns:p14="http://schemas.microsoft.com/office/powerpoint/2010/main" val="214022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329938"/>
            <a:ext cx="9792208" cy="562351"/>
          </a:xfrm>
        </p:spPr>
        <p:txBody>
          <a:bodyPr>
            <a:normAutofit fontScale="90000"/>
          </a:bodyPr>
          <a:lstStyle/>
          <a:p>
            <a:r>
              <a:rPr lang="en-US" dirty="0"/>
              <a:t>                              </a:t>
            </a:r>
            <a:r>
              <a:rPr lang="en-US" sz="3600" dirty="0"/>
              <a:t>16</a:t>
            </a:r>
          </a:p>
        </p:txBody>
      </p:sp>
      <p:sp>
        <p:nvSpPr>
          <p:cNvPr id="3" name="Content Placeholder 2">
            <a:extLst>
              <a:ext uri="{FF2B5EF4-FFF2-40B4-BE49-F238E27FC236}">
                <a16:creationId xmlns:a16="http://schemas.microsoft.com/office/drawing/2014/main" id="{2B888E38-2A2F-4C26-A09B-B6DE977F438D}"/>
              </a:ext>
            </a:extLst>
          </p:cNvPr>
          <p:cNvSpPr>
            <a:spLocks noGrp="1"/>
          </p:cNvSpPr>
          <p:nvPr>
            <p:ph idx="1"/>
          </p:nvPr>
        </p:nvSpPr>
        <p:spPr>
          <a:xfrm>
            <a:off x="259079" y="995562"/>
            <a:ext cx="11544993" cy="5532500"/>
          </a:xfrm>
        </p:spPr>
        <p:txBody>
          <a:bodyPr/>
          <a:lstStyle/>
          <a:p>
            <a:pPr marL="0" indent="0" algn="l">
              <a:lnSpc>
                <a:spcPct val="150000"/>
              </a:lnSpc>
              <a:buNone/>
            </a:pPr>
            <a:r>
              <a:rPr lang="en-US" dirty="0"/>
              <a:t> </a:t>
            </a:r>
            <a:endParaRPr lang="en-US" sz="2400" dirty="0"/>
          </a:p>
        </p:txBody>
      </p:sp>
      <p:sp>
        <p:nvSpPr>
          <p:cNvPr id="7" name="Rectangle 6"/>
          <p:cNvSpPr/>
          <p:nvPr/>
        </p:nvSpPr>
        <p:spPr>
          <a:xfrm>
            <a:off x="622300" y="1295401"/>
            <a:ext cx="9334500" cy="5047536"/>
          </a:xfrm>
          <a:prstGeom prst="rect">
            <a:avLst/>
          </a:prstGeom>
        </p:spPr>
        <p:txBody>
          <a:bodyPr wrap="square">
            <a:spAutoFit/>
          </a:bodyPr>
          <a:lstStyle/>
          <a:p>
            <a:r>
              <a:rPr lang="en-US" sz="2400" dirty="0"/>
              <a:t>The Most Great Peace, on the other hand, as conceived by </a:t>
            </a:r>
            <a:r>
              <a:rPr lang="en-US" sz="2400" dirty="0" err="1"/>
              <a:t>Bahá’u’lláh</a:t>
            </a:r>
            <a:r>
              <a:rPr lang="en-US" sz="2400" dirty="0"/>
              <a:t>—a peace that must inevitably follow as the practical consequence of the spiritualization of the world and the fusion of all its races, creeds, classes and nations—can rest on no other basis, and can be preserved through no other agency, except the divinely appointed ordinances that are implicit in the World Order that stands associated with His Holy Name.</a:t>
            </a:r>
          </a:p>
          <a:p>
            <a:endParaRPr lang="en-US" dirty="0"/>
          </a:p>
          <a:p>
            <a:r>
              <a:rPr lang="en-US" sz="2000" dirty="0"/>
              <a:t>“The World Order of </a:t>
            </a:r>
            <a:r>
              <a:rPr lang="en-US" sz="2000" dirty="0" err="1"/>
              <a:t>Bahá’u’lláh</a:t>
            </a:r>
            <a:r>
              <a:rPr lang="en-US" sz="2000" dirty="0"/>
              <a:t>: Selected Letters”, pp. 162–63, 201–4) [48]</a:t>
            </a:r>
          </a:p>
          <a:p>
            <a:r>
              <a:rPr lang="en-US" sz="2000" dirty="0"/>
              <a:t> </a:t>
            </a:r>
          </a:p>
          <a:p>
            <a:endParaRPr lang="en-US" dirty="0"/>
          </a:p>
          <a:p>
            <a:endParaRPr lang="en-US" dirty="0"/>
          </a:p>
          <a:p>
            <a:endParaRPr lang="en-US" dirty="0"/>
          </a:p>
          <a:p>
            <a:r>
              <a:rPr lang="en-US" dirty="0"/>
              <a:t> </a:t>
            </a:r>
          </a:p>
        </p:txBody>
      </p:sp>
    </p:spTree>
    <p:extLst>
      <p:ext uri="{BB962C8B-B14F-4D97-AF65-F5344CB8AC3E}">
        <p14:creationId xmlns:p14="http://schemas.microsoft.com/office/powerpoint/2010/main" val="4231440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329938"/>
            <a:ext cx="9792208" cy="562351"/>
          </a:xfrm>
        </p:spPr>
        <p:txBody>
          <a:bodyPr>
            <a:normAutofit fontScale="90000"/>
          </a:bodyPr>
          <a:lstStyle/>
          <a:p>
            <a:r>
              <a:rPr lang="en-US" dirty="0"/>
              <a:t>                              </a:t>
            </a:r>
            <a:r>
              <a:rPr lang="en-US" sz="3600" dirty="0"/>
              <a:t>17</a:t>
            </a:r>
          </a:p>
        </p:txBody>
      </p:sp>
      <p:sp>
        <p:nvSpPr>
          <p:cNvPr id="3" name="Content Placeholder 2">
            <a:extLst>
              <a:ext uri="{FF2B5EF4-FFF2-40B4-BE49-F238E27FC236}">
                <a16:creationId xmlns:a16="http://schemas.microsoft.com/office/drawing/2014/main" id="{2B888E38-2A2F-4C26-A09B-B6DE977F438D}"/>
              </a:ext>
            </a:extLst>
          </p:cNvPr>
          <p:cNvSpPr>
            <a:spLocks noGrp="1"/>
          </p:cNvSpPr>
          <p:nvPr>
            <p:ph idx="1"/>
          </p:nvPr>
        </p:nvSpPr>
        <p:spPr>
          <a:xfrm>
            <a:off x="259079" y="995562"/>
            <a:ext cx="11544993" cy="5532500"/>
          </a:xfrm>
        </p:spPr>
        <p:txBody>
          <a:bodyPr/>
          <a:lstStyle/>
          <a:p>
            <a:pPr marL="0" indent="0" algn="l">
              <a:lnSpc>
                <a:spcPct val="150000"/>
              </a:lnSpc>
              <a:buNone/>
            </a:pPr>
            <a:r>
              <a:rPr lang="en-US" dirty="0"/>
              <a:t> </a:t>
            </a:r>
            <a:endParaRPr lang="en-US" sz="2400" dirty="0"/>
          </a:p>
        </p:txBody>
      </p:sp>
      <p:pic>
        <p:nvPicPr>
          <p:cNvPr id="4" name="Picture 3"/>
          <p:cNvPicPr>
            <a:picLocks noChangeAspect="1"/>
          </p:cNvPicPr>
          <p:nvPr/>
        </p:nvPicPr>
        <p:blipFill>
          <a:blip r:embed="rId2"/>
          <a:stretch>
            <a:fillRect/>
          </a:stretch>
        </p:blipFill>
        <p:spPr>
          <a:xfrm>
            <a:off x="3048000" y="914399"/>
            <a:ext cx="5825067" cy="5435601"/>
          </a:xfrm>
          <a:prstGeom prst="rect">
            <a:avLst/>
          </a:prstGeom>
        </p:spPr>
      </p:pic>
    </p:spTree>
    <p:extLst>
      <p:ext uri="{BB962C8B-B14F-4D97-AF65-F5344CB8AC3E}">
        <p14:creationId xmlns:p14="http://schemas.microsoft.com/office/powerpoint/2010/main" val="3886766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474134"/>
            <a:ext cx="9792208" cy="931334"/>
          </a:xfrm>
        </p:spPr>
        <p:txBody>
          <a:bodyPr>
            <a:normAutofit/>
          </a:bodyPr>
          <a:lstStyle/>
          <a:p>
            <a:r>
              <a:rPr lang="en-US" dirty="0"/>
              <a:t>					</a:t>
            </a:r>
            <a:r>
              <a:rPr lang="en-US" sz="3200" dirty="0"/>
              <a:t>18</a:t>
            </a:r>
          </a:p>
        </p:txBody>
      </p:sp>
      <p:pic>
        <p:nvPicPr>
          <p:cNvPr id="4" name="Content Placeholder 3"/>
          <p:cNvPicPr>
            <a:picLocks noGrp="1" noChangeAspect="1"/>
          </p:cNvPicPr>
          <p:nvPr>
            <p:ph idx="1"/>
          </p:nvPr>
        </p:nvPicPr>
        <p:blipFill>
          <a:blip r:embed="rId2"/>
          <a:srcRect t="19064" b="19064"/>
          <a:stretch>
            <a:fillRect/>
          </a:stretch>
        </p:blipFill>
        <p:spPr>
          <a:xfrm>
            <a:off x="914400" y="1744133"/>
            <a:ext cx="10363200" cy="4221692"/>
          </a:xfrm>
        </p:spPr>
      </p:pic>
    </p:spTree>
    <p:extLst>
      <p:ext uri="{BB962C8B-B14F-4D97-AF65-F5344CB8AC3E}">
        <p14:creationId xmlns:p14="http://schemas.microsoft.com/office/powerpoint/2010/main" val="648286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F1ED5AD7-5466-4ED5-998D-A6E727AB0216}"/>
              </a:ext>
            </a:extLst>
          </p:cNvPr>
          <p:cNvSpPr>
            <a:spLocks noGrp="1"/>
          </p:cNvSpPr>
          <p:nvPr>
            <p:ph type="title"/>
          </p:nvPr>
        </p:nvSpPr>
        <p:spPr>
          <a:xfrm>
            <a:off x="1175512" y="870132"/>
            <a:ext cx="9792208" cy="1527078"/>
          </a:xfrm>
        </p:spPr>
        <p:txBody>
          <a:bodyPr>
            <a:normAutofit/>
          </a:bodyPr>
          <a:lstStyle/>
          <a:p>
            <a:endParaRPr lang="en-US" dirty="0"/>
          </a:p>
        </p:txBody>
      </p:sp>
      <p:sp>
        <p:nvSpPr>
          <p:cNvPr id="3" name="Content Placeholder 2">
            <a:extLst>
              <a:ext uri="{FF2B5EF4-FFF2-40B4-BE49-F238E27FC236}">
                <a16:creationId xmlns:a16="http://schemas.microsoft.com/office/drawing/2014/main" id="{A2F0EB29-A6C4-4FEA-A412-2D8B7D3BDAAD}"/>
              </a:ext>
            </a:extLst>
          </p:cNvPr>
          <p:cNvSpPr>
            <a:spLocks noGrp="1"/>
          </p:cNvSpPr>
          <p:nvPr>
            <p:ph idx="1"/>
          </p:nvPr>
        </p:nvSpPr>
        <p:spPr>
          <a:xfrm>
            <a:off x="1175512" y="2557849"/>
            <a:ext cx="9792208" cy="3407862"/>
          </a:xfrm>
        </p:spPr>
        <p:txBody>
          <a:bodyPr>
            <a:normAutofit/>
          </a:bodyPr>
          <a:lstStyle/>
          <a:p>
            <a:r>
              <a:rPr lang="en-US" u="sng" dirty="0">
                <a:hlinkClick r:id="rId3"/>
              </a:rPr>
              <a:t>https://www.youtube.com/watch?v=iY9dP9kI-VQ</a:t>
            </a:r>
            <a:endParaRPr lang="en-US" dirty="0"/>
          </a:p>
          <a:p>
            <a:r>
              <a:rPr lang="en-US" dirty="0"/>
              <a:t> </a:t>
            </a:r>
          </a:p>
          <a:p>
            <a:r>
              <a:rPr lang="en-US" dirty="0"/>
              <a:t>"Thought of Love" by </a:t>
            </a:r>
            <a:r>
              <a:rPr lang="en-US" dirty="0" err="1"/>
              <a:t>Nica</a:t>
            </a:r>
            <a:r>
              <a:rPr lang="en-US" dirty="0"/>
              <a:t>, </a:t>
            </a:r>
            <a:r>
              <a:rPr lang="en-US" dirty="0" err="1"/>
              <a:t>Sahar</a:t>
            </a:r>
            <a:r>
              <a:rPr lang="en-US" dirty="0"/>
              <a:t> and </a:t>
            </a:r>
            <a:r>
              <a:rPr lang="en-US" dirty="0" err="1"/>
              <a:t>Delara</a:t>
            </a:r>
            <a:endParaRPr lang="en-US" b="1" dirty="0"/>
          </a:p>
          <a:p>
            <a:endParaRPr lang="en-US" dirty="0"/>
          </a:p>
        </p:txBody>
      </p:sp>
      <p:pic>
        <p:nvPicPr>
          <p:cNvPr id="4" name="Online Media 3" title="&quot;Thought of Love&quot; by Nica, Sahar and Delara">
            <a:hlinkClick r:id="" action="ppaction://media"/>
            <a:extLst>
              <a:ext uri="{FF2B5EF4-FFF2-40B4-BE49-F238E27FC236}">
                <a16:creationId xmlns:a16="http://schemas.microsoft.com/office/drawing/2014/main" id="{E3F0881D-B50E-4EEC-9ABE-A1A799EF728E}"/>
              </a:ext>
            </a:extLst>
          </p:cNvPr>
          <p:cNvPicPr>
            <a:picLocks noRot="1" noChangeAspect="1"/>
          </p:cNvPicPr>
          <p:nvPr>
            <a:videoFile r:link="rId1"/>
          </p:nvPr>
        </p:nvPicPr>
        <p:blipFill>
          <a:blip r:embed="rId4"/>
          <a:stretch>
            <a:fillRect/>
          </a:stretch>
        </p:blipFill>
        <p:spPr>
          <a:xfrm>
            <a:off x="827670" y="466170"/>
            <a:ext cx="10487892" cy="5925659"/>
          </a:xfrm>
          <a:prstGeom prst="rect">
            <a:avLst/>
          </a:prstGeom>
        </p:spPr>
      </p:pic>
    </p:spTree>
    <p:extLst>
      <p:ext uri="{BB962C8B-B14F-4D97-AF65-F5344CB8AC3E}">
        <p14:creationId xmlns:p14="http://schemas.microsoft.com/office/powerpoint/2010/main" val="1006067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TM03457510[[fn=Savon]]</Template>
  <TotalTime>297</TotalTime>
  <Words>783</Words>
  <Application>Microsoft Office PowerPoint</Application>
  <PresentationFormat>Widescreen</PresentationFormat>
  <Paragraphs>66</Paragraphs>
  <Slides>22</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Century Gothic</vt:lpstr>
      <vt:lpstr>Garamond</vt:lpstr>
      <vt:lpstr>Helvetica Neue</vt:lpstr>
      <vt:lpstr>Source Sans Pro</vt:lpstr>
      <vt:lpstr>Savon</vt:lpstr>
      <vt:lpstr>PEACE</vt:lpstr>
      <vt:lpstr>PowerPoint Presentation</vt:lpstr>
      <vt:lpstr>                              1</vt:lpstr>
      <vt:lpstr>                              2</vt:lpstr>
      <vt:lpstr>                              3</vt:lpstr>
      <vt:lpstr>                               4</vt:lpstr>
      <vt:lpstr>                              5</vt:lpstr>
      <vt:lpstr>                             6</vt:lpstr>
      <vt:lpstr>                             7</vt:lpstr>
      <vt:lpstr>                              8</vt:lpstr>
      <vt:lpstr>                              9</vt:lpstr>
      <vt:lpstr>PowerPoint Presentation</vt:lpstr>
      <vt:lpstr>                             10</vt:lpstr>
      <vt:lpstr>                              11</vt:lpstr>
      <vt:lpstr>                              12</vt:lpstr>
      <vt:lpstr>                              13</vt:lpstr>
      <vt:lpstr>                              14</vt:lpstr>
      <vt:lpstr>                              15</vt:lpstr>
      <vt:lpstr>                              16</vt:lpstr>
      <vt:lpstr>                              17</vt:lpstr>
      <vt:lpstr>     18</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PEACE</dc:title>
  <dc:creator>GLADYS NAY</dc:creator>
  <cp:lastModifiedBy>Phil Dunmire</cp:lastModifiedBy>
  <cp:revision>15</cp:revision>
  <dcterms:created xsi:type="dcterms:W3CDTF">2022-03-01T15:29:24Z</dcterms:created>
  <dcterms:modified xsi:type="dcterms:W3CDTF">2022-03-11T23:50:04Z</dcterms:modified>
</cp:coreProperties>
</file>