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21"/>
  </p:notesMasterIdLst>
  <p:sldIdLst>
    <p:sldId id="256" r:id="rId2"/>
    <p:sldId id="269" r:id="rId3"/>
    <p:sldId id="257" r:id="rId4"/>
    <p:sldId id="258" r:id="rId5"/>
    <p:sldId id="259" r:id="rId6"/>
    <p:sldId id="260" r:id="rId7"/>
    <p:sldId id="261" r:id="rId8"/>
    <p:sldId id="262" r:id="rId9"/>
    <p:sldId id="263" r:id="rId10"/>
    <p:sldId id="273" r:id="rId11"/>
    <p:sldId id="264" r:id="rId12"/>
    <p:sldId id="265" r:id="rId13"/>
    <p:sldId id="266" r:id="rId14"/>
    <p:sldId id="268" r:id="rId15"/>
    <p:sldId id="270" r:id="rId16"/>
    <p:sldId id="271" r:id="rId17"/>
    <p:sldId id="272" r:id="rId18"/>
    <p:sldId id="274" r:id="rId19"/>
    <p:sldId id="275"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75" d="100"/>
          <a:sy n="75" d="100"/>
        </p:scale>
        <p:origin x="2634" y="1140"/>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BD9F6E-FA67-F642-903C-5803116C2F62}" type="datetimeFigureOut">
              <a:rPr lang="en-US" smtClean="0"/>
              <a:t>8/27/2021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4C019A-0172-4945-98C8-9C24603DD445}" type="slidenum">
              <a:rPr lang="en-US" smtClean="0"/>
              <a:t>‹#›</a:t>
            </a:fld>
            <a:endParaRPr lang="en-US"/>
          </a:p>
        </p:txBody>
      </p:sp>
    </p:spTree>
    <p:extLst>
      <p:ext uri="{BB962C8B-B14F-4D97-AF65-F5344CB8AC3E}">
        <p14:creationId xmlns:p14="http://schemas.microsoft.com/office/powerpoint/2010/main" val="330648165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4C019A-0172-4945-98C8-9C24603DD445}" type="slidenum">
              <a:rPr lang="en-US" smtClean="0"/>
              <a:t>19</a:t>
            </a:fld>
            <a:endParaRPr lang="en-US"/>
          </a:p>
        </p:txBody>
      </p:sp>
    </p:spTree>
    <p:extLst>
      <p:ext uri="{BB962C8B-B14F-4D97-AF65-F5344CB8AC3E}">
        <p14:creationId xmlns:p14="http://schemas.microsoft.com/office/powerpoint/2010/main" val="34785524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a:t>Click to edit Master title style</a:t>
            </a:r>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10" name="Date Placeholder 9"/>
          <p:cNvSpPr>
            <a:spLocks noGrp="1"/>
          </p:cNvSpPr>
          <p:nvPr>
            <p:ph type="dt" sz="half" idx="10"/>
          </p:nvPr>
        </p:nvSpPr>
        <p:spPr>
          <a:xfrm>
            <a:off x="5562600" y="6509004"/>
            <a:ext cx="3002280" cy="274320"/>
          </a:xfrm>
        </p:spPr>
        <p:txBody>
          <a:bodyPr vert="horz" rtlCol="0"/>
          <a:lstStyle/>
          <a:p>
            <a:fld id="{DE091CE7-A58A-8649-B026-BF6AD3CE2AD8}" type="datetimeFigureOut">
              <a:rPr lang="en-US" smtClean="0"/>
              <a:t>8/27/2021</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19771A0A-A8E4-F942-9A40-76E0CEA9BF30}" type="slidenum">
              <a:rPr lang="en-US" smtClean="0"/>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E091CE7-A58A-8649-B026-BF6AD3CE2AD8}" type="datetimeFigureOut">
              <a:rPr lang="en-US" smtClean="0"/>
              <a:t>8/27/2021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771A0A-A8E4-F942-9A40-76E0CEA9BF3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a:t>Click to edit Master title style</a:t>
            </a:r>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p>
            <a:fld id="{DE091CE7-A58A-8649-B026-BF6AD3CE2AD8}" type="datetimeFigureOut">
              <a:rPr lang="en-US" smtClean="0"/>
              <a:t>8/27/2021</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19771A0A-A8E4-F942-9A40-76E0CEA9BF30}" type="slidenum">
              <a:rPr lang="en-US" smtClean="0"/>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E091CE7-A58A-8649-B026-BF6AD3CE2AD8}" type="datetimeFigureOut">
              <a:rPr lang="en-US" smtClean="0"/>
              <a:t>8/27/2021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p>
            <a:fld id="{19771A0A-A8E4-F942-9A40-76E0CEA9BF30}" type="slidenum">
              <a:rPr lang="en-US" smtClean="0"/>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DE091CE7-A58A-8649-B026-BF6AD3CE2AD8}" type="datetimeFigureOut">
              <a:rPr lang="en-US" smtClean="0"/>
              <a:t>8/27/2021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p>
            <a:fld id="{19771A0A-A8E4-F942-9A40-76E0CEA9BF3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DE091CE7-A58A-8649-B026-BF6AD3CE2AD8}" type="datetimeFigureOut">
              <a:rPr lang="en-US" smtClean="0"/>
              <a:t>8/27/2021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771A0A-A8E4-F942-9A40-76E0CEA9BF30}" type="slidenum">
              <a:rPr lang="en-US" smtClean="0"/>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091CE7-A58A-8649-B026-BF6AD3CE2AD8}" type="datetimeFigureOut">
              <a:rPr lang="en-US" smtClean="0"/>
              <a:t>8/27/2021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771A0A-A8E4-F942-9A40-76E0CEA9BF3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a:t>Click to edit Master title style</a:t>
            </a:r>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p>
            <a:fld id="{DE091CE7-A58A-8649-B026-BF6AD3CE2AD8}" type="datetimeFigureOut">
              <a:rPr lang="en-US" smtClean="0"/>
              <a:t>8/27/2021</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19771A0A-A8E4-F942-9A40-76E0CEA9BF30}" type="slidenum">
              <a:rPr lang="en-US" smtClean="0"/>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a:t>Click to edit Master title style</a:t>
            </a:r>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a:solidFill>
                  <a:schemeClr val="lt1"/>
                </a:solidFill>
                <a:latin typeface="+mn-lt"/>
                <a:ea typeface="+mn-ea"/>
                <a:cs typeface="+mn-cs"/>
              </a:rPr>
              <a:t>Drag picture to placeholder or click icon to add</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p>
            <a:fld id="{DE091CE7-A58A-8649-B026-BF6AD3CE2AD8}" type="datetimeFigureOut">
              <a:rPr lang="en-US" smtClean="0"/>
              <a:t>8/27/2021</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19771A0A-A8E4-F942-9A40-76E0CEA9BF30}" type="slidenum">
              <a:rPr lang="en-US" smtClean="0"/>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E091CE7-A58A-8649-B026-BF6AD3CE2AD8}" type="datetimeFigureOut">
              <a:rPr lang="en-US" smtClean="0"/>
              <a:t>8/27/2021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771A0A-A8E4-F942-9A40-76E0CEA9BF3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E091CE7-A58A-8649-B026-BF6AD3CE2AD8}" type="datetimeFigureOut">
              <a:rPr lang="en-US" smtClean="0"/>
              <a:t>8/27/2021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771A0A-A8E4-F942-9A40-76E0CEA9BF3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DE091CE7-A58A-8649-B026-BF6AD3CE2AD8}" type="datetimeFigureOut">
              <a:rPr lang="en-US" smtClean="0"/>
              <a:t>8/27/2021</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19771A0A-A8E4-F942-9A40-76E0CEA9BF30}" type="slidenum">
              <a:rPr lang="en-US" smtClean="0"/>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p>
            <a:r>
              <a:rPr kumimoji="0" lang="en-US"/>
              <a:t>Click to edit Master title style</a:t>
            </a:r>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ideo" Target="https://www.youtube.com/embed/XHhbeRJudY4?feature=oembed"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Jfn8wsjh9WU?feature=oembed"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ideo" Target="https://www.youtube.com/embed/VMl2m1M7nLg?feature=oembed" TargetMode="Externa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4234" y="381001"/>
            <a:ext cx="8229600" cy="836653"/>
          </a:xfrm>
        </p:spPr>
        <p:txBody>
          <a:bodyPr/>
          <a:lstStyle/>
          <a:p>
            <a:pPr algn="ctr"/>
            <a:r>
              <a:rPr lang="en-US" dirty="0"/>
              <a:t>	</a:t>
            </a:r>
          </a:p>
        </p:txBody>
      </p:sp>
      <p:sp>
        <p:nvSpPr>
          <p:cNvPr id="3" name="Subtitle 2"/>
          <p:cNvSpPr>
            <a:spLocks noGrp="1"/>
          </p:cNvSpPr>
          <p:nvPr>
            <p:ph type="subTitle" idx="1"/>
          </p:nvPr>
        </p:nvSpPr>
        <p:spPr>
          <a:xfrm>
            <a:off x="974200" y="1635135"/>
            <a:ext cx="7719634" cy="2783209"/>
          </a:xfrm>
        </p:spPr>
        <p:txBody>
          <a:bodyPr>
            <a:normAutofit/>
          </a:bodyPr>
          <a:lstStyle/>
          <a:p>
            <a:pPr algn="ctr"/>
            <a:r>
              <a:rPr lang="en-US" sz="4000" dirty="0"/>
              <a:t>Steadfastness</a:t>
            </a:r>
          </a:p>
        </p:txBody>
      </p:sp>
    </p:spTree>
    <p:extLst>
      <p:ext uri="{BB962C8B-B14F-4D97-AF65-F5344CB8AC3E}">
        <p14:creationId xmlns:p14="http://schemas.microsoft.com/office/powerpoint/2010/main" val="21921104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Music 1</a:t>
            </a:r>
          </a:p>
        </p:txBody>
      </p:sp>
      <p:sp>
        <p:nvSpPr>
          <p:cNvPr id="3" name="Content Placeholder 2"/>
          <p:cNvSpPr>
            <a:spLocks noGrp="1"/>
          </p:cNvSpPr>
          <p:nvPr>
            <p:ph idx="1"/>
          </p:nvPr>
        </p:nvSpPr>
        <p:spPr>
          <a:xfrm>
            <a:off x="457200" y="1646237"/>
            <a:ext cx="8229600" cy="3975630"/>
          </a:xfrm>
        </p:spPr>
        <p:txBody>
          <a:bodyPr/>
          <a:lstStyle/>
          <a:p>
            <a:pPr marL="0" indent="0">
              <a:buNone/>
            </a:pPr>
            <a:r>
              <a:rPr lang="en-US" dirty="0"/>
              <a:t>		</a:t>
            </a:r>
          </a:p>
        </p:txBody>
      </p:sp>
      <p:sp>
        <p:nvSpPr>
          <p:cNvPr id="4" name="Rectangle 3"/>
          <p:cNvSpPr/>
          <p:nvPr/>
        </p:nvSpPr>
        <p:spPr>
          <a:xfrm>
            <a:off x="999067" y="2551837"/>
            <a:ext cx="7315200" cy="1200329"/>
          </a:xfrm>
          <a:prstGeom prst="rect">
            <a:avLst/>
          </a:prstGeom>
        </p:spPr>
        <p:txBody>
          <a:bodyPr wrap="square">
            <a:spAutoFit/>
          </a:bodyPr>
          <a:lstStyle/>
          <a:p>
            <a:r>
              <a:rPr lang="en-US" dirty="0"/>
              <a:t>https://</a:t>
            </a:r>
            <a:r>
              <a:rPr lang="en-US" dirty="0" err="1"/>
              <a:t>www.youtube.com</a:t>
            </a:r>
            <a:r>
              <a:rPr lang="en-US" dirty="0"/>
              <a:t>/</a:t>
            </a:r>
            <a:r>
              <a:rPr lang="en-US" dirty="0" err="1"/>
              <a:t>watch?v</a:t>
            </a:r>
            <a:r>
              <a:rPr lang="en-US" dirty="0"/>
              <a:t>=XHhbeRJudY4</a:t>
            </a:r>
          </a:p>
          <a:p>
            <a:r>
              <a:rPr lang="en-US" dirty="0"/>
              <a:t> </a:t>
            </a:r>
          </a:p>
          <a:p>
            <a:r>
              <a:rPr lang="en-US" b="1" dirty="0"/>
              <a:t>	</a:t>
            </a:r>
            <a:r>
              <a:rPr lang="en-US" dirty="0"/>
              <a:t>One World (We Are One) - 	Official Video</a:t>
            </a:r>
            <a:endParaRPr lang="en-US" b="1" dirty="0"/>
          </a:p>
          <a:p>
            <a:r>
              <a:rPr lang="en-US" dirty="0"/>
              <a:t> </a:t>
            </a:r>
          </a:p>
        </p:txBody>
      </p:sp>
      <p:pic>
        <p:nvPicPr>
          <p:cNvPr id="5" name="Online Media 4" title="One World (We Are One) - Official Video">
            <a:hlinkClick r:id="" action="ppaction://media"/>
            <a:extLst>
              <a:ext uri="{FF2B5EF4-FFF2-40B4-BE49-F238E27FC236}">
                <a16:creationId xmlns:a16="http://schemas.microsoft.com/office/drawing/2014/main" id="{211D55FD-D7AA-4141-972B-0CFEC06CF181}"/>
              </a:ext>
            </a:extLst>
          </p:cNvPr>
          <p:cNvPicPr>
            <a:picLocks noRot="1" noChangeAspect="1"/>
          </p:cNvPicPr>
          <p:nvPr>
            <a:videoFile r:link="rId1"/>
          </p:nvPr>
        </p:nvPicPr>
        <p:blipFill>
          <a:blip r:embed="rId3"/>
          <a:stretch>
            <a:fillRect/>
          </a:stretch>
        </p:blipFill>
        <p:spPr>
          <a:xfrm>
            <a:off x="848669" y="1664204"/>
            <a:ext cx="7446662" cy="4207364"/>
          </a:xfrm>
          <a:prstGeom prst="rect">
            <a:avLst/>
          </a:prstGeom>
        </p:spPr>
      </p:pic>
    </p:spTree>
    <p:extLst>
      <p:ext uri="{BB962C8B-B14F-4D97-AF65-F5344CB8AC3E}">
        <p14:creationId xmlns:p14="http://schemas.microsoft.com/office/powerpoint/2010/main" val="1486459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solidFill>
                  <a:srgbClr val="000000"/>
                </a:solidFill>
              </a:rPr>
              <a:t>1</a:t>
            </a:r>
          </a:p>
        </p:txBody>
      </p:sp>
      <p:sp>
        <p:nvSpPr>
          <p:cNvPr id="3" name="Content Placeholder 2"/>
          <p:cNvSpPr>
            <a:spLocks noGrp="1"/>
          </p:cNvSpPr>
          <p:nvPr>
            <p:ph idx="1"/>
          </p:nvPr>
        </p:nvSpPr>
        <p:spPr/>
        <p:txBody>
          <a:bodyPr>
            <a:normAutofit/>
          </a:bodyPr>
          <a:lstStyle/>
          <a:p>
            <a:pPr marL="0" indent="0">
              <a:buNone/>
            </a:pPr>
            <a:endParaRPr lang="en-US" sz="2400" dirty="0"/>
          </a:p>
          <a:p>
            <a:pPr marL="0" indent="0">
              <a:buNone/>
            </a:pPr>
            <a:r>
              <a:rPr lang="en-US" sz="2800" dirty="0">
                <a:solidFill>
                  <a:srgbClr val="000000"/>
                </a:solidFill>
                <a:latin typeface="Times New Roman"/>
                <a:cs typeface="Times New Roman"/>
              </a:rPr>
              <a:t>O Lord my God! Assist Thy loved ones to be firm in Thy Faith, to walk in Thy ways, to be steadfast in Thy Cause. Give them Thy grace to withstand the onslaught of self and passion, to follow the light of divine guidance. Thou art the Powerful, the Gracious, the Self-Subsisting, the </a:t>
            </a:r>
            <a:r>
              <a:rPr lang="en-US" sz="2800" dirty="0" err="1">
                <a:solidFill>
                  <a:srgbClr val="000000"/>
                </a:solidFill>
                <a:latin typeface="Times New Roman"/>
                <a:cs typeface="Times New Roman"/>
              </a:rPr>
              <a:t>Bestower</a:t>
            </a:r>
            <a:r>
              <a:rPr lang="en-US" sz="2800" dirty="0">
                <a:solidFill>
                  <a:srgbClr val="000000"/>
                </a:solidFill>
                <a:latin typeface="Times New Roman"/>
                <a:cs typeface="Times New Roman"/>
              </a:rPr>
              <a:t>, the Compassionate, the Almighty, the All-Bountiful.</a:t>
            </a:r>
          </a:p>
          <a:p>
            <a:pPr>
              <a:buFontTx/>
              <a:buChar char="•"/>
            </a:pPr>
            <a:endParaRPr lang="en-US" sz="2800" dirty="0">
              <a:solidFill>
                <a:srgbClr val="000000"/>
              </a:solidFill>
              <a:latin typeface="Times New Roman"/>
              <a:cs typeface="Times New Roman"/>
            </a:endParaRPr>
          </a:p>
          <a:p>
            <a:pPr marL="0" indent="0">
              <a:buNone/>
            </a:pPr>
            <a:r>
              <a:rPr lang="en-US" sz="2400" dirty="0">
                <a:solidFill>
                  <a:srgbClr val="000000"/>
                </a:solidFill>
                <a:latin typeface="Times New Roman"/>
                <a:cs typeface="Times New Roman"/>
              </a:rPr>
              <a:t>‘</a:t>
            </a:r>
            <a:r>
              <a:rPr lang="en-US" sz="2400" dirty="0" err="1">
                <a:solidFill>
                  <a:srgbClr val="000000"/>
                </a:solidFill>
                <a:latin typeface="Times New Roman"/>
                <a:cs typeface="Times New Roman"/>
              </a:rPr>
              <a:t>Abdu’l‑Bahá</a:t>
            </a:r>
            <a:endParaRPr lang="en-US" sz="2400" dirty="0">
              <a:solidFill>
                <a:srgbClr val="000000"/>
              </a:solidFill>
              <a:latin typeface="Times New Roman"/>
              <a:cs typeface="Times New Roman"/>
            </a:endParaRPr>
          </a:p>
          <a:p>
            <a:pPr>
              <a:buFontTx/>
              <a:buChar char="•"/>
            </a:pPr>
            <a:endParaRPr lang="en-US" sz="2800" dirty="0">
              <a:solidFill>
                <a:srgbClr val="000000"/>
              </a:solidFill>
              <a:latin typeface="Times New Roman"/>
              <a:cs typeface="Times New Roman"/>
            </a:endParaRPr>
          </a:p>
        </p:txBody>
      </p:sp>
    </p:spTree>
    <p:extLst>
      <p:ext uri="{BB962C8B-B14F-4D97-AF65-F5344CB8AC3E}">
        <p14:creationId xmlns:p14="http://schemas.microsoft.com/office/powerpoint/2010/main" val="3335341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solidFill>
                  <a:srgbClr val="000000"/>
                </a:solidFill>
              </a:rPr>
              <a:t>2</a:t>
            </a:r>
          </a:p>
        </p:txBody>
      </p:sp>
      <p:sp>
        <p:nvSpPr>
          <p:cNvPr id="5" name="Content Placeholder 4"/>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r>
              <a:rPr lang="en-US" sz="2800" dirty="0">
                <a:solidFill>
                  <a:srgbClr val="000000"/>
                </a:solidFill>
                <a:latin typeface="Times New Roman"/>
                <a:cs typeface="Times New Roman"/>
              </a:rPr>
              <a:t>		Blessed is the man who </a:t>
            </a:r>
          </a:p>
          <a:p>
            <a:pPr marL="0" indent="0">
              <a:buNone/>
            </a:pPr>
            <a:r>
              <a:rPr lang="en-US" sz="2800" dirty="0">
                <a:solidFill>
                  <a:srgbClr val="000000"/>
                </a:solidFill>
                <a:latin typeface="Times New Roman"/>
                <a:cs typeface="Times New Roman"/>
              </a:rPr>
              <a:t>		remains steadfast under trial.</a:t>
            </a:r>
          </a:p>
          <a:p>
            <a:pPr marL="0" indent="0">
              <a:buNone/>
            </a:pPr>
            <a:endParaRPr lang="en-US" sz="2800" dirty="0">
              <a:solidFill>
                <a:srgbClr val="000000"/>
              </a:solidFill>
              <a:latin typeface="Times New Roman"/>
              <a:cs typeface="Times New Roman"/>
            </a:endParaRPr>
          </a:p>
          <a:p>
            <a:pPr marL="0" indent="0">
              <a:buNone/>
            </a:pPr>
            <a:endParaRPr lang="en-US" sz="2800" dirty="0">
              <a:solidFill>
                <a:srgbClr val="000000"/>
              </a:solidFill>
              <a:latin typeface="Times New Roman"/>
              <a:cs typeface="Times New Roman"/>
            </a:endParaRPr>
          </a:p>
          <a:p>
            <a:pPr marL="0" indent="0">
              <a:buNone/>
            </a:pPr>
            <a:r>
              <a:rPr lang="en-US" sz="2800" dirty="0">
                <a:solidFill>
                  <a:srgbClr val="000000"/>
                </a:solidFill>
                <a:latin typeface="Times New Roman"/>
                <a:cs typeface="Times New Roman"/>
              </a:rPr>
              <a:t>	</a:t>
            </a:r>
            <a:r>
              <a:rPr lang="en-US" sz="2400" dirty="0">
                <a:solidFill>
                  <a:srgbClr val="000000"/>
                </a:solidFill>
                <a:latin typeface="Times New Roman"/>
                <a:cs typeface="Times New Roman"/>
              </a:rPr>
              <a:t>James 1:12 </a:t>
            </a:r>
          </a:p>
        </p:txBody>
      </p:sp>
    </p:spTree>
    <p:extLst>
      <p:ext uri="{BB962C8B-B14F-4D97-AF65-F5344CB8AC3E}">
        <p14:creationId xmlns:p14="http://schemas.microsoft.com/office/powerpoint/2010/main" val="30771178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solidFill>
                  <a:srgbClr val="000000"/>
                </a:solidFill>
              </a:rPr>
              <a:t>3</a:t>
            </a:r>
          </a:p>
        </p:txBody>
      </p:sp>
      <p:sp>
        <p:nvSpPr>
          <p:cNvPr id="3" name="Content Placeholder 2"/>
          <p:cNvSpPr>
            <a:spLocks noGrp="1"/>
          </p:cNvSpPr>
          <p:nvPr>
            <p:ph idx="1"/>
          </p:nvPr>
        </p:nvSpPr>
        <p:spPr/>
        <p:txBody>
          <a:bodyPr/>
          <a:lstStyle/>
          <a:p>
            <a:pPr lvl="1"/>
            <a:endParaRPr lang="en-US" dirty="0"/>
          </a:p>
          <a:p>
            <a:pPr lvl="1"/>
            <a:endParaRPr lang="en-US" dirty="0"/>
          </a:p>
          <a:p>
            <a:pPr marL="411480" lvl="1" indent="0">
              <a:buNone/>
            </a:pPr>
            <a:r>
              <a:rPr lang="en-US" sz="2800" dirty="0">
                <a:solidFill>
                  <a:srgbClr val="000000"/>
                </a:solidFill>
                <a:latin typeface="Times New Roman"/>
                <a:cs typeface="Times New Roman"/>
              </a:rPr>
              <a:t>The source of courage and power is the promotion of the Word of God, and steadfastness in His Love.</a:t>
            </a:r>
          </a:p>
          <a:p>
            <a:pPr lvl="1"/>
            <a:endParaRPr lang="en-US" sz="2800" dirty="0">
              <a:solidFill>
                <a:srgbClr val="000000"/>
              </a:solidFill>
              <a:latin typeface="Times New Roman"/>
              <a:cs typeface="Times New Roman"/>
            </a:endParaRPr>
          </a:p>
          <a:p>
            <a:pPr marL="411480" lvl="1" indent="0">
              <a:buNone/>
            </a:pPr>
            <a:r>
              <a:rPr lang="en-US" sz="2400" dirty="0">
                <a:solidFill>
                  <a:srgbClr val="000000"/>
                </a:solidFill>
                <a:latin typeface="Times New Roman"/>
                <a:cs typeface="Times New Roman"/>
              </a:rPr>
              <a:t>Tablets of </a:t>
            </a:r>
            <a:r>
              <a:rPr lang="en-US" sz="2400" dirty="0" err="1">
                <a:solidFill>
                  <a:srgbClr val="000000"/>
                </a:solidFill>
                <a:latin typeface="Times New Roman"/>
                <a:cs typeface="Times New Roman"/>
              </a:rPr>
              <a:t>Bahá’u’lláh</a:t>
            </a:r>
            <a:endParaRPr lang="en-US" sz="2400" dirty="0">
              <a:solidFill>
                <a:srgbClr val="000000"/>
              </a:solidFill>
              <a:latin typeface="Times New Roman"/>
              <a:cs typeface="Times New Roman"/>
            </a:endParaRPr>
          </a:p>
          <a:p>
            <a:pPr lvl="1"/>
            <a:endParaRPr lang="en-US" sz="2800" dirty="0">
              <a:solidFill>
                <a:srgbClr val="000000"/>
              </a:solidFill>
              <a:latin typeface="Times New Roman"/>
              <a:cs typeface="Times New Roman"/>
            </a:endParaRPr>
          </a:p>
          <a:p>
            <a:pPr lvl="1"/>
            <a:endParaRPr lang="en-US" dirty="0"/>
          </a:p>
        </p:txBody>
      </p:sp>
    </p:spTree>
    <p:extLst>
      <p:ext uri="{BB962C8B-B14F-4D97-AF65-F5344CB8AC3E}">
        <p14:creationId xmlns:p14="http://schemas.microsoft.com/office/powerpoint/2010/main" val="2536653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solidFill>
                  <a:srgbClr val="000000"/>
                </a:solidFill>
              </a:rPr>
              <a:t>4</a:t>
            </a:r>
          </a:p>
        </p:txBody>
      </p:sp>
      <p:sp>
        <p:nvSpPr>
          <p:cNvPr id="5" name="Content Placeholder 4"/>
          <p:cNvSpPr>
            <a:spLocks noGrp="1"/>
          </p:cNvSpPr>
          <p:nvPr>
            <p:ph idx="1"/>
          </p:nvPr>
        </p:nvSpPr>
        <p:spPr/>
        <p:txBody>
          <a:bodyPr/>
          <a:lstStyle/>
          <a:p>
            <a:pPr marL="630936" lvl="2" indent="0">
              <a:buNone/>
            </a:pPr>
            <a:r>
              <a:rPr lang="en-US" dirty="0"/>
              <a:t>		</a:t>
            </a:r>
          </a:p>
          <a:p>
            <a:pPr marL="630936" lvl="2" indent="0">
              <a:buNone/>
            </a:pPr>
            <a:endParaRPr lang="en-US" dirty="0"/>
          </a:p>
          <a:p>
            <a:pPr marL="630936" lvl="2" indent="0">
              <a:buNone/>
            </a:pPr>
            <a:r>
              <a:rPr lang="en-US" dirty="0"/>
              <a:t>		</a:t>
            </a:r>
            <a:r>
              <a:rPr lang="en-US" sz="3600" dirty="0">
                <a:solidFill>
                  <a:srgbClr val="000000"/>
                </a:solidFill>
                <a:latin typeface="Times New Roman"/>
                <a:cs typeface="Times New Roman"/>
              </a:rPr>
              <a:t>Oh Allah guide me</a:t>
            </a:r>
          </a:p>
          <a:p>
            <a:pPr marL="630936" lvl="2" indent="0">
              <a:buNone/>
            </a:pPr>
            <a:r>
              <a:rPr lang="en-US" sz="3600" dirty="0">
                <a:solidFill>
                  <a:srgbClr val="000000"/>
                </a:solidFill>
                <a:latin typeface="Times New Roman"/>
                <a:cs typeface="Times New Roman"/>
              </a:rPr>
              <a:t>		and keep me steadfast.</a:t>
            </a:r>
          </a:p>
          <a:p>
            <a:pPr marL="630936" lvl="2" indent="0">
              <a:buNone/>
            </a:pPr>
            <a:endParaRPr lang="en-US" sz="3600" dirty="0">
              <a:solidFill>
                <a:srgbClr val="000000"/>
              </a:solidFill>
              <a:latin typeface="Times New Roman"/>
              <a:cs typeface="Times New Roman"/>
            </a:endParaRPr>
          </a:p>
          <a:p>
            <a:pPr marL="630936" lvl="2" indent="0">
              <a:buNone/>
            </a:pPr>
            <a:r>
              <a:rPr lang="en-US" sz="2400" dirty="0">
                <a:solidFill>
                  <a:srgbClr val="000000"/>
                </a:solidFill>
                <a:latin typeface="Times New Roman"/>
                <a:cs typeface="Times New Roman"/>
              </a:rPr>
              <a:t>Quran</a:t>
            </a:r>
            <a:endParaRPr lang="en-US" sz="2400" dirty="0"/>
          </a:p>
        </p:txBody>
      </p:sp>
    </p:spTree>
    <p:extLst>
      <p:ext uri="{BB962C8B-B14F-4D97-AF65-F5344CB8AC3E}">
        <p14:creationId xmlns:p14="http://schemas.microsoft.com/office/powerpoint/2010/main" val="1901264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a:solidFill>
                  <a:srgbClr val="000000"/>
                </a:solidFill>
              </a:rPr>
              <a:t>5</a:t>
            </a:r>
          </a:p>
        </p:txBody>
      </p:sp>
      <p:sp>
        <p:nvSpPr>
          <p:cNvPr id="3" name="Content Placeholder 2"/>
          <p:cNvSpPr>
            <a:spLocks noGrp="1"/>
          </p:cNvSpPr>
          <p:nvPr>
            <p:ph idx="1"/>
          </p:nvPr>
        </p:nvSpPr>
        <p:spPr/>
        <p:txBody>
          <a:bodyPr>
            <a:normAutofit/>
          </a:bodyPr>
          <a:lstStyle/>
          <a:p>
            <a:pPr marL="0" indent="0">
              <a:buNone/>
            </a:pPr>
            <a:endParaRPr lang="en-US" sz="2400" dirty="0">
              <a:solidFill>
                <a:srgbClr val="000000"/>
              </a:solidFill>
              <a:latin typeface="Times New Roman"/>
              <a:cs typeface="Times New Roman"/>
            </a:endParaRPr>
          </a:p>
          <a:p>
            <a:pPr marL="0" indent="0">
              <a:buNone/>
            </a:pPr>
            <a:r>
              <a:rPr lang="en-US" sz="2800" dirty="0">
                <a:solidFill>
                  <a:srgbClr val="000000"/>
                </a:solidFill>
                <a:latin typeface="Times New Roman"/>
                <a:cs typeface="Times New Roman"/>
              </a:rPr>
              <a:t>The first and foremost duty prescribed unto men, next to the recognition of Him Who is the Eternal Truth, is the duty of steadfastness in His Cause. Cleave thou unto it, and be of them whose minds are firmly fixed and grounded in God. </a:t>
            </a:r>
          </a:p>
          <a:p>
            <a:endParaRPr lang="en-US" sz="2800" dirty="0">
              <a:solidFill>
                <a:srgbClr val="000000"/>
              </a:solidFill>
              <a:latin typeface="Times New Roman"/>
              <a:cs typeface="Times New Roman"/>
            </a:endParaRPr>
          </a:p>
          <a:p>
            <a:pPr marL="0" indent="0">
              <a:buNone/>
            </a:pPr>
            <a:r>
              <a:rPr lang="en-US" sz="2400" dirty="0">
                <a:solidFill>
                  <a:srgbClr val="000000"/>
                </a:solidFill>
                <a:latin typeface="Times New Roman"/>
                <a:cs typeface="Times New Roman"/>
              </a:rPr>
              <a:t>Gleanings from the Writings of </a:t>
            </a:r>
            <a:r>
              <a:rPr lang="en-US" sz="2400" dirty="0" err="1">
                <a:solidFill>
                  <a:srgbClr val="000000"/>
                </a:solidFill>
                <a:latin typeface="Times New Roman"/>
                <a:cs typeface="Times New Roman"/>
              </a:rPr>
              <a:t>Bahá’u’lláh</a:t>
            </a:r>
            <a:endParaRPr lang="en-US" sz="2400" dirty="0">
              <a:solidFill>
                <a:srgbClr val="000000"/>
              </a:solidFill>
              <a:latin typeface="Times New Roman"/>
              <a:cs typeface="Times New Roman"/>
            </a:endParaRPr>
          </a:p>
          <a:p>
            <a:pPr marL="0" indent="0">
              <a:buNone/>
            </a:pPr>
            <a:endParaRPr lang="en-US" sz="2800" dirty="0">
              <a:solidFill>
                <a:srgbClr val="000000"/>
              </a:solidFill>
              <a:latin typeface="Times New Roman"/>
              <a:cs typeface="Times New Roman"/>
            </a:endParaRPr>
          </a:p>
        </p:txBody>
      </p:sp>
    </p:spTree>
    <p:extLst>
      <p:ext uri="{BB962C8B-B14F-4D97-AF65-F5344CB8AC3E}">
        <p14:creationId xmlns:p14="http://schemas.microsoft.com/office/powerpoint/2010/main" val="2593284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solidFill>
                  <a:srgbClr val="000000"/>
                </a:solidFill>
              </a:rPr>
              <a:t>6</a:t>
            </a:r>
          </a:p>
        </p:txBody>
      </p:sp>
      <p:sp>
        <p:nvSpPr>
          <p:cNvPr id="5" name="Content Placeholder 4"/>
          <p:cNvSpPr>
            <a:spLocks noGrp="1"/>
          </p:cNvSpPr>
          <p:nvPr>
            <p:ph idx="1"/>
          </p:nvPr>
        </p:nvSpPr>
        <p:spPr/>
        <p:txBody>
          <a:bodyPr/>
          <a:lstStyle/>
          <a:p>
            <a:pPr marL="0" indent="0">
              <a:buNone/>
            </a:pPr>
            <a:endParaRPr lang="en-US" dirty="0">
              <a:solidFill>
                <a:srgbClr val="000000"/>
              </a:solidFill>
              <a:latin typeface="Times New Roman"/>
              <a:cs typeface="Times New Roman"/>
            </a:endParaRPr>
          </a:p>
          <a:p>
            <a:pPr marL="0" indent="0">
              <a:buNone/>
            </a:pPr>
            <a:r>
              <a:rPr lang="en-US" dirty="0">
                <a:solidFill>
                  <a:srgbClr val="000000"/>
                </a:solidFill>
                <a:latin typeface="Times New Roman"/>
                <a:cs typeface="Times New Roman"/>
              </a:rPr>
              <a:t>	“One who has control over the mind</a:t>
            </a:r>
          </a:p>
          <a:p>
            <a:pPr marL="0" indent="0">
              <a:buNone/>
            </a:pPr>
            <a:r>
              <a:rPr lang="en-US" dirty="0">
                <a:solidFill>
                  <a:srgbClr val="000000"/>
                </a:solidFill>
                <a:latin typeface="Times New Roman"/>
                <a:cs typeface="Times New Roman"/>
              </a:rPr>
              <a:t>	is tranquil in heat and cold, in pleasure</a:t>
            </a:r>
          </a:p>
          <a:p>
            <a:pPr marL="0" indent="0">
              <a:buNone/>
            </a:pPr>
            <a:r>
              <a:rPr lang="en-US" dirty="0">
                <a:solidFill>
                  <a:srgbClr val="000000"/>
                </a:solidFill>
                <a:latin typeface="Times New Roman"/>
                <a:cs typeface="Times New Roman"/>
              </a:rPr>
              <a:t>	and pain, and in </a:t>
            </a:r>
            <a:r>
              <a:rPr lang="en-US" dirty="0" err="1">
                <a:solidFill>
                  <a:srgbClr val="000000"/>
                </a:solidFill>
                <a:latin typeface="Times New Roman"/>
                <a:cs typeface="Times New Roman"/>
              </a:rPr>
              <a:t>honour</a:t>
            </a:r>
            <a:r>
              <a:rPr lang="en-US" dirty="0">
                <a:solidFill>
                  <a:srgbClr val="000000"/>
                </a:solidFill>
                <a:latin typeface="Times New Roman"/>
                <a:cs typeface="Times New Roman"/>
              </a:rPr>
              <a:t> and </a:t>
            </a:r>
            <a:r>
              <a:rPr lang="en-US" dirty="0" err="1">
                <a:solidFill>
                  <a:srgbClr val="000000"/>
                </a:solidFill>
                <a:latin typeface="Times New Roman"/>
                <a:cs typeface="Times New Roman"/>
              </a:rPr>
              <a:t>dishonour</a:t>
            </a:r>
            <a:r>
              <a:rPr lang="en-US" dirty="0">
                <a:solidFill>
                  <a:srgbClr val="000000"/>
                </a:solidFill>
                <a:latin typeface="Times New Roman"/>
                <a:cs typeface="Times New Roman"/>
              </a:rPr>
              <a:t>;</a:t>
            </a:r>
          </a:p>
          <a:p>
            <a:pPr marL="0" indent="0">
              <a:buNone/>
            </a:pPr>
            <a:r>
              <a:rPr lang="en-US" dirty="0">
                <a:solidFill>
                  <a:srgbClr val="000000"/>
                </a:solidFill>
                <a:latin typeface="Times New Roman"/>
                <a:cs typeface="Times New Roman"/>
              </a:rPr>
              <a:t>	and is ever steadfast with the Supreme</a:t>
            </a:r>
          </a:p>
          <a:p>
            <a:pPr marL="0" indent="0">
              <a:buNone/>
            </a:pPr>
            <a:r>
              <a:rPr lang="en-US" dirty="0">
                <a:solidFill>
                  <a:srgbClr val="000000"/>
                </a:solidFill>
                <a:latin typeface="Times New Roman"/>
                <a:cs typeface="Times New Roman"/>
              </a:rPr>
              <a:t>				self.”</a:t>
            </a:r>
          </a:p>
          <a:p>
            <a:pPr marL="0" indent="0">
              <a:buNone/>
            </a:pPr>
            <a:endParaRPr lang="en-US" dirty="0">
              <a:solidFill>
                <a:srgbClr val="000000"/>
              </a:solidFill>
              <a:latin typeface="Times New Roman"/>
              <a:cs typeface="Times New Roman"/>
            </a:endParaRPr>
          </a:p>
          <a:p>
            <a:pPr marL="0" indent="0">
              <a:buNone/>
            </a:pPr>
            <a:r>
              <a:rPr lang="en-US" sz="2800" dirty="0">
                <a:solidFill>
                  <a:srgbClr val="000000"/>
                </a:solidFill>
                <a:latin typeface="Times New Roman"/>
                <a:cs typeface="Times New Roman"/>
              </a:rPr>
              <a:t>Bhagavad Gita</a:t>
            </a:r>
          </a:p>
        </p:txBody>
      </p:sp>
    </p:spTree>
    <p:extLst>
      <p:ext uri="{BB962C8B-B14F-4D97-AF65-F5344CB8AC3E}">
        <p14:creationId xmlns:p14="http://schemas.microsoft.com/office/powerpoint/2010/main" val="20148772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solidFill>
                  <a:srgbClr val="000000"/>
                </a:solidFill>
              </a:rPr>
              <a:t>7</a:t>
            </a:r>
          </a:p>
        </p:txBody>
      </p:sp>
      <p:sp>
        <p:nvSpPr>
          <p:cNvPr id="3" name="Content Placeholder 2"/>
          <p:cNvSpPr>
            <a:spLocks noGrp="1"/>
          </p:cNvSpPr>
          <p:nvPr>
            <p:ph idx="1"/>
          </p:nvPr>
        </p:nvSpPr>
        <p:spPr>
          <a:xfrm>
            <a:off x="457200" y="1646237"/>
            <a:ext cx="8229600" cy="4297363"/>
          </a:xfrm>
        </p:spPr>
        <p:txBody>
          <a:bodyPr>
            <a:normAutofit/>
          </a:bodyPr>
          <a:lstStyle/>
          <a:p>
            <a:pPr marL="0" indent="0">
              <a:buNone/>
            </a:pPr>
            <a:r>
              <a:rPr lang="en-US" sz="2800" dirty="0">
                <a:solidFill>
                  <a:srgbClr val="000000"/>
                </a:solidFill>
                <a:latin typeface="Times New Roman"/>
                <a:cs typeface="Times New Roman"/>
              </a:rPr>
              <a:t>Perseverance is an essential condition. In every project firmness and steadfastness will undoubtedly lead to good results; otherwise it will exist for some days, and then be discontinued. </a:t>
            </a:r>
          </a:p>
          <a:p>
            <a:pPr marL="0" indent="0">
              <a:buNone/>
            </a:pPr>
            <a:endParaRPr lang="en-US" sz="2800" dirty="0">
              <a:solidFill>
                <a:srgbClr val="000000"/>
              </a:solidFill>
              <a:latin typeface="Times New Roman"/>
              <a:cs typeface="Times New Roman"/>
            </a:endParaRPr>
          </a:p>
          <a:p>
            <a:pPr marL="0" indent="0">
              <a:buNone/>
            </a:pPr>
            <a:endParaRPr lang="en-US" sz="2800" dirty="0">
              <a:solidFill>
                <a:srgbClr val="000000"/>
              </a:solidFill>
              <a:latin typeface="Times New Roman"/>
              <a:cs typeface="Times New Roman"/>
            </a:endParaRPr>
          </a:p>
          <a:p>
            <a:pPr marL="0" indent="0">
              <a:buNone/>
            </a:pPr>
            <a:r>
              <a:rPr lang="en-US" sz="2800" dirty="0">
                <a:solidFill>
                  <a:srgbClr val="000000"/>
                </a:solidFill>
                <a:latin typeface="Times New Roman"/>
                <a:cs typeface="Times New Roman"/>
              </a:rPr>
              <a:t>Selections from the Writings of ‘</a:t>
            </a:r>
            <a:r>
              <a:rPr lang="en-US" sz="2800" dirty="0" err="1">
                <a:solidFill>
                  <a:srgbClr val="000000"/>
                </a:solidFill>
                <a:latin typeface="Times New Roman"/>
                <a:cs typeface="Times New Roman"/>
              </a:rPr>
              <a:t>Abdu’l‑Bahá</a:t>
            </a:r>
            <a:endParaRPr lang="en-US" sz="2800" dirty="0">
              <a:solidFill>
                <a:srgbClr val="000000"/>
              </a:solidFill>
              <a:latin typeface="Times New Roman"/>
              <a:cs typeface="Times New Roman"/>
            </a:endParaRPr>
          </a:p>
          <a:p>
            <a:endParaRPr lang="en-US" sz="2800" dirty="0">
              <a:solidFill>
                <a:srgbClr val="000000"/>
              </a:solidFill>
              <a:latin typeface="Times New Roman"/>
              <a:cs typeface="Times New Roman"/>
            </a:endParaRPr>
          </a:p>
        </p:txBody>
      </p:sp>
    </p:spTree>
    <p:extLst>
      <p:ext uri="{BB962C8B-B14F-4D97-AF65-F5344CB8AC3E}">
        <p14:creationId xmlns:p14="http://schemas.microsoft.com/office/powerpoint/2010/main" val="3634808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Music 2</a:t>
            </a:r>
          </a:p>
        </p:txBody>
      </p:sp>
      <p:sp>
        <p:nvSpPr>
          <p:cNvPr id="3" name="Content Placeholder 2"/>
          <p:cNvSpPr>
            <a:spLocks noGrp="1"/>
          </p:cNvSpPr>
          <p:nvPr>
            <p:ph idx="1"/>
          </p:nvPr>
        </p:nvSpPr>
        <p:spPr/>
        <p:txBody>
          <a:bodyPr>
            <a:normAutofit/>
          </a:bodyPr>
          <a:lstStyle/>
          <a:p>
            <a:pPr marL="0" indent="0">
              <a:buNone/>
            </a:pPr>
            <a:endParaRPr lang="en-US" sz="2000" dirty="0"/>
          </a:p>
          <a:p>
            <a:pPr marL="0" indent="0">
              <a:buNone/>
            </a:pPr>
            <a:endParaRPr lang="en-US" sz="2000" dirty="0"/>
          </a:p>
          <a:p>
            <a:pPr marL="0" indent="0">
              <a:buNone/>
            </a:pPr>
            <a:r>
              <a:rPr lang="en-US" sz="2000" dirty="0"/>
              <a:t>	https://</a:t>
            </a:r>
            <a:r>
              <a:rPr lang="en-US" sz="2000" dirty="0" err="1"/>
              <a:t>www.youtube.com</a:t>
            </a:r>
            <a:r>
              <a:rPr lang="en-US" sz="2000" dirty="0"/>
              <a:t>/</a:t>
            </a:r>
            <a:r>
              <a:rPr lang="en-US" sz="2000" dirty="0" err="1"/>
              <a:t>watch?v</a:t>
            </a:r>
            <a:r>
              <a:rPr lang="en-US" sz="2000" dirty="0"/>
              <a:t>=Jfn8wsjh9WU</a:t>
            </a:r>
          </a:p>
          <a:p>
            <a:pPr marL="0" indent="0">
              <a:buNone/>
            </a:pPr>
            <a:r>
              <a:rPr lang="en-US" sz="2000" dirty="0"/>
              <a:t> </a:t>
            </a:r>
          </a:p>
          <a:p>
            <a:pPr marL="0" indent="0">
              <a:buNone/>
            </a:pPr>
            <a:r>
              <a:rPr lang="en-US" sz="2000" b="1" dirty="0"/>
              <a:t>	</a:t>
            </a:r>
            <a:r>
              <a:rPr lang="en-US" sz="2000" dirty="0" err="1"/>
              <a:t>Satchita</a:t>
            </a:r>
            <a:r>
              <a:rPr lang="en-US" sz="2000" dirty="0"/>
              <a:t> | Playing For Change | Song Around The World</a:t>
            </a:r>
            <a:endParaRPr lang="en-US" sz="2000" b="1" dirty="0"/>
          </a:p>
          <a:p>
            <a:endParaRPr lang="en-US" sz="2000" dirty="0"/>
          </a:p>
        </p:txBody>
      </p:sp>
      <p:pic>
        <p:nvPicPr>
          <p:cNvPr id="4" name="Online Media 3" title="Satchita | Playing For Change | Song Around The World">
            <a:hlinkClick r:id="" action="ppaction://media"/>
            <a:extLst>
              <a:ext uri="{FF2B5EF4-FFF2-40B4-BE49-F238E27FC236}">
                <a16:creationId xmlns:a16="http://schemas.microsoft.com/office/drawing/2014/main" id="{202CD619-9F60-497F-96AF-1C432C8B6979}"/>
              </a:ext>
            </a:extLst>
          </p:cNvPr>
          <p:cNvPicPr>
            <a:picLocks noRot="1" noChangeAspect="1"/>
          </p:cNvPicPr>
          <p:nvPr>
            <a:videoFile r:link="rId1"/>
          </p:nvPr>
        </p:nvPicPr>
        <p:blipFill>
          <a:blip r:embed="rId3"/>
          <a:stretch>
            <a:fillRect/>
          </a:stretch>
        </p:blipFill>
        <p:spPr>
          <a:xfrm>
            <a:off x="679112" y="1773553"/>
            <a:ext cx="7785775" cy="4398963"/>
          </a:xfrm>
          <a:prstGeom prst="rect">
            <a:avLst/>
          </a:prstGeom>
        </p:spPr>
      </p:pic>
    </p:spTree>
    <p:extLst>
      <p:ext uri="{BB962C8B-B14F-4D97-AF65-F5344CB8AC3E}">
        <p14:creationId xmlns:p14="http://schemas.microsoft.com/office/powerpoint/2010/main" val="2711647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solidFill>
                  <a:srgbClr val="000000"/>
                </a:solidFill>
              </a:rPr>
              <a:t>8</a:t>
            </a:r>
          </a:p>
        </p:txBody>
      </p:sp>
      <p:sp>
        <p:nvSpPr>
          <p:cNvPr id="14" name="Content Placeholder 13"/>
          <p:cNvSpPr>
            <a:spLocks noGrp="1"/>
          </p:cNvSpPr>
          <p:nvPr>
            <p:ph idx="1"/>
          </p:nvPr>
        </p:nvSpPr>
        <p:spPr/>
        <p:txBody>
          <a:bodyPr/>
          <a:lstStyle/>
          <a:p>
            <a:pPr marL="0" indent="0">
              <a:buNone/>
            </a:pPr>
            <a:r>
              <a:rPr lang="en-US" dirty="0">
                <a:solidFill>
                  <a:srgbClr val="000000"/>
                </a:solidFill>
                <a:latin typeface="Times New Roman"/>
                <a:cs typeface="Times New Roman"/>
              </a:rPr>
              <a:t>	</a:t>
            </a:r>
          </a:p>
          <a:p>
            <a:pPr marL="0" indent="0">
              <a:buNone/>
            </a:pPr>
            <a:r>
              <a:rPr lang="en-US" dirty="0">
                <a:solidFill>
                  <a:srgbClr val="000000"/>
                </a:solidFill>
                <a:latin typeface="Times New Roman"/>
                <a:cs typeface="Times New Roman"/>
              </a:rPr>
              <a:t>		But meditate now on</a:t>
            </a:r>
          </a:p>
          <a:p>
            <a:pPr marL="0" indent="0">
              <a:buNone/>
            </a:pPr>
            <a:r>
              <a:rPr lang="en-US" dirty="0">
                <a:solidFill>
                  <a:srgbClr val="000000"/>
                </a:solidFill>
                <a:latin typeface="Times New Roman"/>
                <a:cs typeface="Times New Roman"/>
              </a:rPr>
              <a:t>	steadfastness and clarity, and let</a:t>
            </a:r>
          </a:p>
          <a:p>
            <a:pPr marL="0" indent="0">
              <a:buNone/>
            </a:pPr>
            <a:r>
              <a:rPr lang="en-US" dirty="0">
                <a:solidFill>
                  <a:srgbClr val="000000"/>
                </a:solidFill>
                <a:latin typeface="Times New Roman"/>
                <a:cs typeface="Times New Roman"/>
              </a:rPr>
              <a:t>	those be the wings that lift and</a:t>
            </a:r>
          </a:p>
          <a:p>
            <a:pPr marL="0" indent="0">
              <a:buNone/>
            </a:pPr>
            <a:r>
              <a:rPr lang="en-US" dirty="0">
                <a:solidFill>
                  <a:srgbClr val="000000"/>
                </a:solidFill>
                <a:latin typeface="Times New Roman"/>
                <a:cs typeface="Times New Roman"/>
              </a:rPr>
              <a:t>	soar through the celestial spheres.</a:t>
            </a:r>
          </a:p>
          <a:p>
            <a:pPr marL="0" indent="0">
              <a:buNone/>
            </a:pPr>
            <a:endParaRPr lang="en-US" dirty="0">
              <a:solidFill>
                <a:srgbClr val="000000"/>
              </a:solidFill>
              <a:latin typeface="Times New Roman"/>
              <a:cs typeface="Times New Roman"/>
            </a:endParaRPr>
          </a:p>
          <a:p>
            <a:pPr marL="0" indent="0">
              <a:buNone/>
            </a:pPr>
            <a:r>
              <a:rPr lang="en-US" sz="2800" dirty="0">
                <a:solidFill>
                  <a:srgbClr val="000000"/>
                </a:solidFill>
                <a:latin typeface="Times New Roman"/>
                <a:cs typeface="Times New Roman"/>
              </a:rPr>
              <a:t>Rumi</a:t>
            </a:r>
          </a:p>
        </p:txBody>
      </p:sp>
    </p:spTree>
    <p:extLst>
      <p:ext uri="{BB962C8B-B14F-4D97-AF65-F5344CB8AC3E}">
        <p14:creationId xmlns:p14="http://schemas.microsoft.com/office/powerpoint/2010/main" val="3681034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solidFill>
                  <a:srgbClr val="000000"/>
                </a:solidFill>
              </a:rPr>
              <a:t>9</a:t>
            </a:r>
          </a:p>
        </p:txBody>
      </p:sp>
      <p:sp>
        <p:nvSpPr>
          <p:cNvPr id="3" name="Content Placeholder 2"/>
          <p:cNvSpPr>
            <a:spLocks noGrp="1"/>
          </p:cNvSpPr>
          <p:nvPr>
            <p:ph idx="1"/>
          </p:nvPr>
        </p:nvSpPr>
        <p:spPr/>
        <p:txBody>
          <a:bodyPr>
            <a:normAutofit/>
          </a:bodyPr>
          <a:lstStyle/>
          <a:p>
            <a:pPr marL="0" indent="0">
              <a:buNone/>
            </a:pPr>
            <a:r>
              <a:rPr lang="en-US" sz="2800" dirty="0">
                <a:solidFill>
                  <a:srgbClr val="000000"/>
                </a:solidFill>
                <a:latin typeface="Times New Roman"/>
                <a:cs typeface="Times New Roman"/>
              </a:rPr>
              <a:t>Entrance into the Kingdom is through the love of God, through detachment, through sanctity and holiness, through truthfulness and purity, through steadfastness   and faithfulness, and through self-sacrifice.</a:t>
            </a:r>
          </a:p>
          <a:p>
            <a:pPr marL="0" indent="0">
              <a:buNone/>
            </a:pPr>
            <a:endParaRPr lang="en-US" sz="2800" dirty="0">
              <a:solidFill>
                <a:srgbClr val="000000"/>
              </a:solidFill>
              <a:latin typeface="Times New Roman"/>
              <a:cs typeface="Times New Roman"/>
            </a:endParaRPr>
          </a:p>
          <a:p>
            <a:pPr marL="0" indent="0">
              <a:buNone/>
            </a:pPr>
            <a:endParaRPr lang="en-US" sz="2800" dirty="0">
              <a:solidFill>
                <a:srgbClr val="000000"/>
              </a:solidFill>
              <a:latin typeface="Times New Roman"/>
              <a:cs typeface="Times New Roman"/>
            </a:endParaRPr>
          </a:p>
          <a:p>
            <a:pPr marL="0" indent="0">
              <a:buNone/>
            </a:pPr>
            <a:r>
              <a:rPr lang="en-US" sz="2400" dirty="0">
                <a:solidFill>
                  <a:srgbClr val="000000"/>
                </a:solidFill>
                <a:latin typeface="Times New Roman"/>
                <a:cs typeface="Times New Roman"/>
              </a:rPr>
              <a:t>Some Answered Questions</a:t>
            </a:r>
            <a:r>
              <a:rPr lang="en-US" sz="2400" b="1" dirty="0">
                <a:solidFill>
                  <a:srgbClr val="000000"/>
                </a:solidFill>
                <a:latin typeface="Times New Roman"/>
                <a:cs typeface="Times New Roman"/>
              </a:rPr>
              <a:t>, </a:t>
            </a:r>
            <a:r>
              <a:rPr lang="en-US" sz="2400" dirty="0">
                <a:solidFill>
                  <a:srgbClr val="000000"/>
                </a:solidFill>
                <a:latin typeface="Times New Roman"/>
                <a:cs typeface="Times New Roman"/>
              </a:rPr>
              <a:t>by</a:t>
            </a:r>
            <a:r>
              <a:rPr lang="en-US" sz="2400" b="1" dirty="0">
                <a:solidFill>
                  <a:srgbClr val="000000"/>
                </a:solidFill>
                <a:latin typeface="Times New Roman"/>
                <a:cs typeface="Times New Roman"/>
              </a:rPr>
              <a:t> </a:t>
            </a:r>
            <a:r>
              <a:rPr lang="en-US" sz="2400" dirty="0" err="1">
                <a:solidFill>
                  <a:srgbClr val="000000"/>
                </a:solidFill>
                <a:latin typeface="Times New Roman"/>
                <a:cs typeface="Times New Roman"/>
              </a:rPr>
              <a:t>Abdu’l‑Bahá</a:t>
            </a:r>
            <a:endParaRPr lang="en-US" sz="2400" dirty="0">
              <a:solidFill>
                <a:srgbClr val="000000"/>
              </a:solidFill>
              <a:latin typeface="Times New Roman"/>
              <a:cs typeface="Times New Roman"/>
            </a:endParaRPr>
          </a:p>
          <a:p>
            <a:endParaRPr lang="en-US" sz="2800" dirty="0">
              <a:solidFill>
                <a:srgbClr val="000000"/>
              </a:solidFill>
              <a:latin typeface="Times New Roman"/>
              <a:cs typeface="Times New Roman"/>
            </a:endParaRPr>
          </a:p>
        </p:txBody>
      </p:sp>
    </p:spTree>
    <p:extLst>
      <p:ext uri="{BB962C8B-B14F-4D97-AF65-F5344CB8AC3E}">
        <p14:creationId xmlns:p14="http://schemas.microsoft.com/office/powerpoint/2010/main" val="11294903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solidFill>
                  <a:srgbClr val="000000"/>
                </a:solidFill>
              </a:rPr>
              <a:t>10</a:t>
            </a:r>
          </a:p>
        </p:txBody>
      </p:sp>
      <p:sp>
        <p:nvSpPr>
          <p:cNvPr id="7" name="Content Placeholder 6"/>
          <p:cNvSpPr>
            <a:spLocks noGrp="1"/>
          </p:cNvSpPr>
          <p:nvPr>
            <p:ph idx="1"/>
          </p:nvPr>
        </p:nvSpPr>
        <p:spPr/>
        <p:txBody>
          <a:bodyPr>
            <a:normAutofit/>
          </a:bodyPr>
          <a:lstStyle/>
          <a:p>
            <a:pPr lvl="1"/>
            <a:endParaRPr lang="en-US" sz="2200" dirty="0">
              <a:solidFill>
                <a:srgbClr val="000000"/>
              </a:solidFill>
              <a:latin typeface="Times New Roman"/>
              <a:cs typeface="Times New Roman"/>
            </a:endParaRPr>
          </a:p>
          <a:p>
            <a:pPr marL="822960" lvl="3" indent="0">
              <a:buNone/>
            </a:pPr>
            <a:r>
              <a:rPr lang="en-US" sz="2800" dirty="0">
                <a:solidFill>
                  <a:srgbClr val="000000"/>
                </a:solidFill>
                <a:latin typeface="Times New Roman"/>
                <a:cs typeface="Times New Roman"/>
              </a:rPr>
              <a:t>	</a:t>
            </a:r>
          </a:p>
          <a:p>
            <a:pPr marL="822960" lvl="3" indent="0">
              <a:buNone/>
            </a:pPr>
            <a:r>
              <a:rPr lang="en-US" sz="2800" dirty="0">
                <a:solidFill>
                  <a:srgbClr val="000000"/>
                </a:solidFill>
                <a:latin typeface="Times New Roman"/>
                <a:cs typeface="Times New Roman"/>
              </a:rPr>
              <a:t>	</a:t>
            </a:r>
            <a:r>
              <a:rPr lang="en-US" sz="3200" dirty="0">
                <a:solidFill>
                  <a:srgbClr val="000000"/>
                </a:solidFill>
                <a:latin typeface="Times New Roman"/>
                <a:cs typeface="Times New Roman"/>
              </a:rPr>
              <a:t>To refrain from evil and from strong </a:t>
            </a:r>
          </a:p>
          <a:p>
            <a:pPr marL="822960" lvl="3" indent="0">
              <a:buNone/>
            </a:pPr>
            <a:r>
              <a:rPr lang="en-US" sz="3200" dirty="0">
                <a:solidFill>
                  <a:srgbClr val="000000"/>
                </a:solidFill>
                <a:latin typeface="Times New Roman"/>
                <a:cs typeface="Times New Roman"/>
              </a:rPr>
              <a:t> drink and to be always, steadfast in</a:t>
            </a:r>
          </a:p>
          <a:p>
            <a:pPr marL="822960" lvl="3" indent="0">
              <a:buNone/>
            </a:pPr>
            <a:r>
              <a:rPr lang="en-US" sz="3200" dirty="0">
                <a:solidFill>
                  <a:srgbClr val="000000"/>
                </a:solidFill>
                <a:latin typeface="Times New Roman"/>
                <a:cs typeface="Times New Roman"/>
              </a:rPr>
              <a:t> virtue; this is the good luck. </a:t>
            </a:r>
          </a:p>
          <a:p>
            <a:pPr marL="822960" lvl="3" indent="0">
              <a:buNone/>
            </a:pPr>
            <a:endParaRPr lang="en-US" sz="3200" dirty="0">
              <a:solidFill>
                <a:srgbClr val="000000"/>
              </a:solidFill>
              <a:latin typeface="Times New Roman"/>
              <a:cs typeface="Times New Roman"/>
            </a:endParaRPr>
          </a:p>
          <a:p>
            <a:pPr marL="822960" lvl="3" indent="0">
              <a:buNone/>
            </a:pPr>
            <a:r>
              <a:rPr lang="en-US" sz="2400" dirty="0">
                <a:solidFill>
                  <a:srgbClr val="000000"/>
                </a:solidFill>
                <a:latin typeface="Times New Roman"/>
                <a:cs typeface="Times New Roman"/>
              </a:rPr>
              <a:t>Gautama Buddha</a:t>
            </a:r>
          </a:p>
          <a:p>
            <a:pPr marL="822960" lvl="3" indent="0">
              <a:buNone/>
            </a:pPr>
            <a:endParaRPr lang="en-US" sz="3200" dirty="0">
              <a:solidFill>
                <a:srgbClr val="000000"/>
              </a:solidFill>
              <a:latin typeface="Times New Roman"/>
              <a:cs typeface="Times New Roman"/>
            </a:endParaRPr>
          </a:p>
          <a:p>
            <a:pPr marL="822960" lvl="3" indent="0">
              <a:buNone/>
            </a:pPr>
            <a:endParaRPr lang="en-US" sz="3200" dirty="0">
              <a:solidFill>
                <a:srgbClr val="000000"/>
              </a:solidFill>
              <a:latin typeface="Times New Roman"/>
              <a:cs typeface="Times New Roman"/>
            </a:endParaRPr>
          </a:p>
        </p:txBody>
      </p:sp>
    </p:spTree>
    <p:extLst>
      <p:ext uri="{BB962C8B-B14F-4D97-AF65-F5344CB8AC3E}">
        <p14:creationId xmlns:p14="http://schemas.microsoft.com/office/powerpoint/2010/main" val="40619913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solidFill>
                  <a:srgbClr val="000000"/>
                </a:solidFill>
              </a:rPr>
              <a:t>11</a:t>
            </a:r>
          </a:p>
        </p:txBody>
      </p:sp>
      <p:sp>
        <p:nvSpPr>
          <p:cNvPr id="3" name="Content Placeholder 2"/>
          <p:cNvSpPr>
            <a:spLocks noGrp="1"/>
          </p:cNvSpPr>
          <p:nvPr>
            <p:ph idx="1"/>
          </p:nvPr>
        </p:nvSpPr>
        <p:spPr>
          <a:xfrm>
            <a:off x="457200" y="1646237"/>
            <a:ext cx="8229600" cy="3975630"/>
          </a:xfrm>
        </p:spPr>
        <p:txBody>
          <a:bodyPr>
            <a:normAutofit/>
          </a:bodyPr>
          <a:lstStyle/>
          <a:p>
            <a:pPr marL="0" indent="0">
              <a:buNone/>
            </a:pPr>
            <a:endParaRPr lang="en-US" sz="2400" dirty="0"/>
          </a:p>
          <a:p>
            <a:pPr marL="0" indent="0">
              <a:buNone/>
            </a:pPr>
            <a:r>
              <a:rPr lang="en-US" sz="2800" dirty="0">
                <a:solidFill>
                  <a:srgbClr val="000000"/>
                </a:solidFill>
                <a:latin typeface="Times New Roman"/>
                <a:cs typeface="Times New Roman"/>
              </a:rPr>
              <a:t>And now I give you a commandment which shall be for a covenant between you and me;</a:t>
            </a:r>
          </a:p>
          <a:p>
            <a:pPr marL="0" indent="0">
              <a:buNone/>
            </a:pPr>
            <a:r>
              <a:rPr lang="en-US" sz="2800" dirty="0">
                <a:solidFill>
                  <a:srgbClr val="000000"/>
                </a:solidFill>
                <a:latin typeface="Times New Roman"/>
                <a:cs typeface="Times New Roman"/>
              </a:rPr>
              <a:t>That ye have faith, that your faith be steadfast as a rock that no storms can move.</a:t>
            </a:r>
          </a:p>
          <a:p>
            <a:pPr marL="0" indent="0">
              <a:buNone/>
            </a:pPr>
            <a:endParaRPr lang="en-US" sz="2800" dirty="0">
              <a:solidFill>
                <a:srgbClr val="000000"/>
              </a:solidFill>
              <a:latin typeface="Times New Roman"/>
              <a:cs typeface="Times New Roman"/>
            </a:endParaRPr>
          </a:p>
          <a:p>
            <a:pPr marL="0" indent="0">
              <a:buNone/>
            </a:pPr>
            <a:r>
              <a:rPr lang="en-US" sz="2400" dirty="0" err="1">
                <a:solidFill>
                  <a:srgbClr val="000000"/>
                </a:solidFill>
                <a:latin typeface="Times New Roman"/>
                <a:cs typeface="Times New Roman"/>
              </a:rPr>
              <a:t>Bahá’u’lláh</a:t>
            </a:r>
            <a:endParaRPr lang="en-US" sz="2400" dirty="0">
              <a:solidFill>
                <a:srgbClr val="000000"/>
              </a:solidFill>
              <a:latin typeface="Times New Roman"/>
              <a:cs typeface="Times New Roman"/>
            </a:endParaRPr>
          </a:p>
          <a:p>
            <a:pPr marL="0" indent="0">
              <a:buNone/>
            </a:pPr>
            <a:endParaRPr lang="en-US" sz="2400" dirty="0"/>
          </a:p>
        </p:txBody>
      </p:sp>
    </p:spTree>
    <p:extLst>
      <p:ext uri="{BB962C8B-B14F-4D97-AF65-F5344CB8AC3E}">
        <p14:creationId xmlns:p14="http://schemas.microsoft.com/office/powerpoint/2010/main" val="35963547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solidFill>
                  <a:srgbClr val="000000"/>
                </a:solidFill>
              </a:rPr>
              <a:t>12</a:t>
            </a:r>
          </a:p>
        </p:txBody>
      </p:sp>
      <p:sp>
        <p:nvSpPr>
          <p:cNvPr id="5" name="Content Placeholder 4"/>
          <p:cNvSpPr>
            <a:spLocks noGrp="1"/>
          </p:cNvSpPr>
          <p:nvPr>
            <p:ph idx="1"/>
          </p:nvPr>
        </p:nvSpPr>
        <p:spPr/>
        <p:txBody>
          <a:bodyPr/>
          <a:lstStyle/>
          <a:p>
            <a:endParaRPr lang="en-US" dirty="0"/>
          </a:p>
          <a:p>
            <a:pPr marL="411480" lvl="1" indent="0">
              <a:buNone/>
            </a:pPr>
            <a:r>
              <a:rPr lang="en-US" dirty="0">
                <a:solidFill>
                  <a:srgbClr val="000000"/>
                </a:solidFill>
                <a:latin typeface="Times New Roman"/>
                <a:cs typeface="Times New Roman"/>
              </a:rPr>
              <a:t>		</a:t>
            </a:r>
            <a:r>
              <a:rPr lang="en-US" sz="3600" dirty="0">
                <a:solidFill>
                  <a:srgbClr val="000000"/>
                </a:solidFill>
                <a:latin typeface="Times New Roman"/>
                <a:cs typeface="Times New Roman"/>
              </a:rPr>
              <a:t>“Give careful thought to</a:t>
            </a:r>
          </a:p>
          <a:p>
            <a:pPr marL="411480" lvl="1" indent="0">
              <a:buNone/>
            </a:pPr>
            <a:r>
              <a:rPr lang="en-US" sz="3600" dirty="0">
                <a:solidFill>
                  <a:srgbClr val="000000"/>
                </a:solidFill>
                <a:latin typeface="Times New Roman"/>
                <a:cs typeface="Times New Roman"/>
              </a:rPr>
              <a:t>		the paths for your feet and</a:t>
            </a:r>
          </a:p>
          <a:p>
            <a:pPr marL="411480" lvl="1" indent="0">
              <a:buNone/>
            </a:pPr>
            <a:r>
              <a:rPr lang="en-US" sz="3600" dirty="0">
                <a:solidFill>
                  <a:srgbClr val="000000"/>
                </a:solidFill>
                <a:latin typeface="Times New Roman"/>
                <a:cs typeface="Times New Roman"/>
              </a:rPr>
              <a:t>		be steadfast in all your ways.”</a:t>
            </a:r>
          </a:p>
          <a:p>
            <a:pPr marL="411480" lvl="1" indent="0">
              <a:buNone/>
            </a:pPr>
            <a:endParaRPr lang="en-US" sz="3600" dirty="0">
              <a:solidFill>
                <a:srgbClr val="000000"/>
              </a:solidFill>
              <a:latin typeface="Times New Roman"/>
              <a:cs typeface="Times New Roman"/>
            </a:endParaRPr>
          </a:p>
          <a:p>
            <a:pPr marL="411480" lvl="1" indent="0">
              <a:buNone/>
            </a:pPr>
            <a:r>
              <a:rPr lang="en-US" sz="2400" dirty="0">
                <a:solidFill>
                  <a:srgbClr val="000000"/>
                </a:solidFill>
                <a:latin typeface="Times New Roman"/>
                <a:cs typeface="Times New Roman"/>
              </a:rPr>
              <a:t>Proverbs 4:26</a:t>
            </a:r>
          </a:p>
        </p:txBody>
      </p:sp>
    </p:spTree>
    <p:extLst>
      <p:ext uri="{BB962C8B-B14F-4D97-AF65-F5344CB8AC3E}">
        <p14:creationId xmlns:p14="http://schemas.microsoft.com/office/powerpoint/2010/main" val="33955965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solidFill>
                  <a:srgbClr val="000000"/>
                </a:solidFill>
              </a:rPr>
              <a:t>13</a:t>
            </a:r>
          </a:p>
        </p:txBody>
      </p:sp>
      <p:sp>
        <p:nvSpPr>
          <p:cNvPr id="3" name="Content Placeholder 2"/>
          <p:cNvSpPr>
            <a:spLocks noGrp="1"/>
          </p:cNvSpPr>
          <p:nvPr>
            <p:ph idx="1"/>
          </p:nvPr>
        </p:nvSpPr>
        <p:spPr/>
        <p:txBody>
          <a:bodyPr>
            <a:normAutofit/>
          </a:bodyPr>
          <a:lstStyle/>
          <a:p>
            <a:pPr marL="0" indent="0">
              <a:buNone/>
            </a:pPr>
            <a:endParaRPr lang="en-US" sz="2800" dirty="0">
              <a:solidFill>
                <a:srgbClr val="000000"/>
              </a:solidFill>
              <a:latin typeface="Times New Roman"/>
              <a:cs typeface="Times New Roman"/>
            </a:endParaRPr>
          </a:p>
          <a:p>
            <a:pPr marL="0" indent="0">
              <a:buNone/>
            </a:pPr>
            <a:r>
              <a:rPr lang="en-US" sz="2800" dirty="0">
                <a:solidFill>
                  <a:srgbClr val="000000"/>
                </a:solidFill>
                <a:latin typeface="Times New Roman"/>
                <a:cs typeface="Times New Roman"/>
              </a:rPr>
              <a:t>Blessed are the steadfast and well is it with those who are firm. </a:t>
            </a:r>
          </a:p>
          <a:p>
            <a:pPr marL="0" indent="0">
              <a:buNone/>
            </a:pPr>
            <a:endParaRPr lang="en-US" sz="2800" dirty="0">
              <a:solidFill>
                <a:srgbClr val="000000"/>
              </a:solidFill>
              <a:latin typeface="Times New Roman"/>
              <a:cs typeface="Times New Roman"/>
            </a:endParaRPr>
          </a:p>
          <a:p>
            <a:pPr marL="0" indent="0">
              <a:buNone/>
            </a:pPr>
            <a:endParaRPr lang="en-US" sz="2800" dirty="0">
              <a:solidFill>
                <a:srgbClr val="000000"/>
              </a:solidFill>
              <a:latin typeface="Times New Roman"/>
              <a:cs typeface="Times New Roman"/>
            </a:endParaRPr>
          </a:p>
          <a:p>
            <a:pPr marL="0" indent="0">
              <a:buNone/>
            </a:pPr>
            <a:r>
              <a:rPr lang="en-US" sz="2400" dirty="0" err="1">
                <a:solidFill>
                  <a:srgbClr val="000000"/>
                </a:solidFill>
                <a:latin typeface="Times New Roman"/>
                <a:cs typeface="Times New Roman"/>
              </a:rPr>
              <a:t>Bahá’u’lláh</a:t>
            </a:r>
            <a:endParaRPr lang="en-US" sz="2400" dirty="0">
              <a:solidFill>
                <a:srgbClr val="000000"/>
              </a:solidFill>
              <a:latin typeface="Times New Roman"/>
              <a:cs typeface="Times New Roman"/>
            </a:endParaRPr>
          </a:p>
          <a:p>
            <a:pPr marL="0" indent="0">
              <a:buNone/>
            </a:pPr>
            <a:endParaRPr lang="en-US" sz="2800" dirty="0">
              <a:solidFill>
                <a:srgbClr val="000000"/>
              </a:solidFill>
              <a:latin typeface="Times New Roman"/>
              <a:cs typeface="Times New Roman"/>
            </a:endParaRPr>
          </a:p>
          <a:p>
            <a:pPr marL="0" indent="0">
              <a:buNone/>
            </a:pPr>
            <a:endParaRPr lang="en-US" sz="2800" dirty="0">
              <a:solidFill>
                <a:srgbClr val="000000"/>
              </a:solidFill>
              <a:latin typeface="Times New Roman"/>
              <a:cs typeface="Times New Roman"/>
            </a:endParaRPr>
          </a:p>
        </p:txBody>
      </p:sp>
    </p:spTree>
    <p:extLst>
      <p:ext uri="{BB962C8B-B14F-4D97-AF65-F5344CB8AC3E}">
        <p14:creationId xmlns:p14="http://schemas.microsoft.com/office/powerpoint/2010/main" val="34300632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solidFill>
                  <a:srgbClr val="000000"/>
                </a:solidFill>
              </a:rPr>
              <a:t>14</a:t>
            </a:r>
          </a:p>
        </p:txBody>
      </p:sp>
      <p:sp>
        <p:nvSpPr>
          <p:cNvPr id="7" name="Content Placeholder 6"/>
          <p:cNvSpPr>
            <a:spLocks noGrp="1"/>
          </p:cNvSpPr>
          <p:nvPr>
            <p:ph idx="1"/>
          </p:nvPr>
        </p:nvSpPr>
        <p:spPr/>
        <p:txBody>
          <a:bodyPr>
            <a:normAutofit/>
          </a:bodyPr>
          <a:lstStyle/>
          <a:p>
            <a:pPr lvl="1"/>
            <a:endParaRPr lang="en-US" sz="3000" dirty="0">
              <a:solidFill>
                <a:srgbClr val="000000"/>
              </a:solidFill>
              <a:latin typeface="Times New Roman"/>
              <a:cs typeface="Times New Roman"/>
            </a:endParaRPr>
          </a:p>
          <a:p>
            <a:pPr marL="411480" lvl="1" indent="0">
              <a:buNone/>
            </a:pPr>
            <a:r>
              <a:rPr lang="en-US" sz="3000" dirty="0">
                <a:solidFill>
                  <a:srgbClr val="000000"/>
                </a:solidFill>
                <a:latin typeface="Times New Roman"/>
                <a:cs typeface="Times New Roman"/>
              </a:rPr>
              <a:t>		Learn patience from </a:t>
            </a:r>
            <a:r>
              <a:rPr lang="en-US" sz="3000" dirty="0" err="1">
                <a:solidFill>
                  <a:srgbClr val="000000"/>
                </a:solidFill>
                <a:latin typeface="Times New Roman"/>
                <a:cs typeface="Times New Roman"/>
              </a:rPr>
              <a:t>Asiyah</a:t>
            </a:r>
            <a:r>
              <a:rPr lang="en-US" sz="3000" dirty="0">
                <a:solidFill>
                  <a:srgbClr val="000000"/>
                </a:solidFill>
                <a:latin typeface="Times New Roman"/>
                <a:cs typeface="Times New Roman"/>
              </a:rPr>
              <a:t>,</a:t>
            </a:r>
          </a:p>
          <a:p>
            <a:pPr marL="411480" lvl="1" indent="0">
              <a:buNone/>
            </a:pPr>
            <a:r>
              <a:rPr lang="en-US" sz="3000" dirty="0">
                <a:solidFill>
                  <a:srgbClr val="000000"/>
                </a:solidFill>
                <a:latin typeface="Times New Roman"/>
                <a:cs typeface="Times New Roman"/>
              </a:rPr>
              <a:t>		loyalty from </a:t>
            </a:r>
            <a:r>
              <a:rPr lang="en-US" sz="3000" dirty="0" err="1">
                <a:solidFill>
                  <a:srgbClr val="000000"/>
                </a:solidFill>
                <a:latin typeface="Times New Roman"/>
                <a:cs typeface="Times New Roman"/>
              </a:rPr>
              <a:t>Khadijah</a:t>
            </a:r>
            <a:r>
              <a:rPr lang="en-US" sz="3000" dirty="0">
                <a:solidFill>
                  <a:srgbClr val="000000"/>
                </a:solidFill>
                <a:latin typeface="Times New Roman"/>
                <a:cs typeface="Times New Roman"/>
              </a:rPr>
              <a:t>,</a:t>
            </a:r>
          </a:p>
          <a:p>
            <a:pPr marL="411480" lvl="1" indent="0">
              <a:buNone/>
            </a:pPr>
            <a:r>
              <a:rPr lang="en-US" sz="3000" dirty="0">
                <a:solidFill>
                  <a:srgbClr val="000000"/>
                </a:solidFill>
                <a:latin typeface="Times New Roman"/>
                <a:cs typeface="Times New Roman"/>
              </a:rPr>
              <a:t>		sincerity from </a:t>
            </a:r>
            <a:r>
              <a:rPr lang="en-US" sz="3000" dirty="0" err="1">
                <a:solidFill>
                  <a:srgbClr val="000000"/>
                </a:solidFill>
                <a:latin typeface="Times New Roman"/>
                <a:cs typeface="Times New Roman"/>
              </a:rPr>
              <a:t>Aishah</a:t>
            </a:r>
            <a:r>
              <a:rPr lang="en-US" sz="3000" dirty="0">
                <a:solidFill>
                  <a:srgbClr val="000000"/>
                </a:solidFill>
                <a:latin typeface="Times New Roman"/>
                <a:cs typeface="Times New Roman"/>
              </a:rPr>
              <a:t>, and</a:t>
            </a:r>
          </a:p>
          <a:p>
            <a:pPr marL="411480" lvl="1" indent="0">
              <a:buNone/>
            </a:pPr>
            <a:r>
              <a:rPr lang="en-US" sz="3000" dirty="0">
                <a:solidFill>
                  <a:srgbClr val="000000"/>
                </a:solidFill>
                <a:latin typeface="Times New Roman"/>
                <a:cs typeface="Times New Roman"/>
              </a:rPr>
              <a:t>		steadfastness from Fatimah.</a:t>
            </a:r>
          </a:p>
        </p:txBody>
      </p:sp>
    </p:spTree>
    <p:extLst>
      <p:ext uri="{BB962C8B-B14F-4D97-AF65-F5344CB8AC3E}">
        <p14:creationId xmlns:p14="http://schemas.microsoft.com/office/powerpoint/2010/main" val="32475901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solidFill>
                  <a:srgbClr val="000000"/>
                </a:solidFill>
              </a:rPr>
              <a:t>15</a:t>
            </a:r>
          </a:p>
        </p:txBody>
      </p:sp>
      <p:sp>
        <p:nvSpPr>
          <p:cNvPr id="5" name="Content Placeholder 4"/>
          <p:cNvSpPr>
            <a:spLocks noGrp="1"/>
          </p:cNvSpPr>
          <p:nvPr>
            <p:ph idx="1"/>
          </p:nvPr>
        </p:nvSpPr>
        <p:spPr/>
        <p:txBody>
          <a:bodyPr>
            <a:normAutofit/>
          </a:bodyPr>
          <a:lstStyle/>
          <a:p>
            <a:pPr marL="0" indent="0">
              <a:buNone/>
            </a:pPr>
            <a:r>
              <a:rPr lang="en-US" sz="3600" dirty="0">
                <a:solidFill>
                  <a:srgbClr val="000000"/>
                </a:solidFill>
                <a:latin typeface="Times New Roman"/>
                <a:cs typeface="Times New Roman"/>
              </a:rPr>
              <a:t>	</a:t>
            </a:r>
          </a:p>
          <a:p>
            <a:pPr marL="0" indent="0">
              <a:buNone/>
            </a:pPr>
            <a:r>
              <a:rPr lang="en-US" sz="3600" dirty="0">
                <a:solidFill>
                  <a:srgbClr val="000000"/>
                </a:solidFill>
                <a:latin typeface="Times New Roman"/>
                <a:cs typeface="Times New Roman"/>
              </a:rPr>
              <a:t>	Doubts and mistrusts are the mere</a:t>
            </a:r>
          </a:p>
          <a:p>
            <a:pPr marL="0" indent="0">
              <a:buNone/>
            </a:pPr>
            <a:r>
              <a:rPr lang="en-US" sz="3600" dirty="0">
                <a:solidFill>
                  <a:srgbClr val="000000"/>
                </a:solidFill>
                <a:latin typeface="Times New Roman"/>
                <a:cs typeface="Times New Roman"/>
              </a:rPr>
              <a:t>	panic of timid imagination, which </a:t>
            </a:r>
          </a:p>
          <a:p>
            <a:pPr marL="0" indent="0">
              <a:buNone/>
            </a:pPr>
            <a:r>
              <a:rPr lang="en-US" sz="3600" dirty="0">
                <a:solidFill>
                  <a:srgbClr val="000000"/>
                </a:solidFill>
                <a:latin typeface="Times New Roman"/>
                <a:cs typeface="Times New Roman"/>
              </a:rPr>
              <a:t>	the steadfast heart will conquer, and</a:t>
            </a:r>
          </a:p>
          <a:p>
            <a:pPr marL="0" indent="0">
              <a:buNone/>
            </a:pPr>
            <a:r>
              <a:rPr lang="en-US" sz="3600" dirty="0">
                <a:solidFill>
                  <a:srgbClr val="000000"/>
                </a:solidFill>
                <a:latin typeface="Times New Roman"/>
                <a:cs typeface="Times New Roman"/>
              </a:rPr>
              <a:t>	the large mind transcend.</a:t>
            </a:r>
          </a:p>
          <a:p>
            <a:pPr marL="0" indent="0">
              <a:buNone/>
            </a:pPr>
            <a:endParaRPr lang="en-US" sz="3600" dirty="0">
              <a:solidFill>
                <a:srgbClr val="000000"/>
              </a:solidFill>
              <a:latin typeface="Times New Roman"/>
              <a:cs typeface="Times New Roman"/>
            </a:endParaRPr>
          </a:p>
          <a:p>
            <a:pPr marL="0" indent="0">
              <a:buNone/>
            </a:pPr>
            <a:r>
              <a:rPr lang="en-US" sz="2400" dirty="0">
                <a:solidFill>
                  <a:srgbClr val="000000"/>
                </a:solidFill>
                <a:latin typeface="Times New Roman"/>
                <a:cs typeface="Times New Roman"/>
              </a:rPr>
              <a:t>Helen Keller</a:t>
            </a:r>
          </a:p>
        </p:txBody>
      </p:sp>
    </p:spTree>
    <p:extLst>
      <p:ext uri="{BB962C8B-B14F-4D97-AF65-F5344CB8AC3E}">
        <p14:creationId xmlns:p14="http://schemas.microsoft.com/office/powerpoint/2010/main" val="9536470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1253532"/>
          </a:xfrm>
        </p:spPr>
        <p:txBody>
          <a:bodyPr/>
          <a:lstStyle/>
          <a:p>
            <a:pPr algn="ctr"/>
            <a:r>
              <a:rPr lang="en-US" dirty="0"/>
              <a:t>Music 3</a:t>
            </a:r>
          </a:p>
        </p:txBody>
      </p:sp>
      <p:sp>
        <p:nvSpPr>
          <p:cNvPr id="3" name="Content Placeholder 2"/>
          <p:cNvSpPr>
            <a:spLocks noGrp="1"/>
          </p:cNvSpPr>
          <p:nvPr>
            <p:ph idx="1"/>
          </p:nvPr>
        </p:nvSpPr>
        <p:spPr/>
        <p:txBody>
          <a:bodyPr>
            <a:normAutofit/>
          </a:bodyPr>
          <a:lstStyle/>
          <a:p>
            <a:pPr marL="0" indent="0">
              <a:buNone/>
            </a:pPr>
            <a:r>
              <a:rPr lang="en-US" sz="1800" dirty="0"/>
              <a:t>	</a:t>
            </a:r>
          </a:p>
          <a:p>
            <a:pPr marL="0" indent="0">
              <a:buNone/>
            </a:pPr>
            <a:endParaRPr lang="en-US" sz="1800" dirty="0"/>
          </a:p>
          <a:p>
            <a:pPr marL="0" indent="0">
              <a:buNone/>
            </a:pPr>
            <a:r>
              <a:rPr lang="en-US" sz="1800" dirty="0"/>
              <a:t>	https://</a:t>
            </a:r>
            <a:r>
              <a:rPr lang="en-US" sz="1800" dirty="0" err="1"/>
              <a:t>www.youtube.com</a:t>
            </a:r>
            <a:r>
              <a:rPr lang="en-US" sz="1800" dirty="0"/>
              <a:t>/</a:t>
            </a:r>
            <a:r>
              <a:rPr lang="en-US" sz="1800" dirty="0" err="1"/>
              <a:t>watch?v</a:t>
            </a:r>
            <a:r>
              <a:rPr lang="en-US" sz="1800" dirty="0"/>
              <a:t>=VMl2m1M7nLg</a:t>
            </a:r>
          </a:p>
          <a:p>
            <a:pPr marL="0" indent="0">
              <a:buNone/>
            </a:pPr>
            <a:r>
              <a:rPr lang="en-US" sz="1800" dirty="0"/>
              <a:t>	</a:t>
            </a:r>
          </a:p>
          <a:p>
            <a:pPr marL="0" indent="0">
              <a:buNone/>
            </a:pPr>
            <a:r>
              <a:rPr lang="en-US" sz="1800" b="1" dirty="0"/>
              <a:t>	</a:t>
            </a:r>
            <a:r>
              <a:rPr lang="en-US" sz="1800" dirty="0"/>
              <a:t>Baha'i Song - Let All Associate (by New Creation)</a:t>
            </a:r>
            <a:endParaRPr lang="en-US" sz="1800" b="1" dirty="0"/>
          </a:p>
          <a:p>
            <a:pPr marL="0" indent="0">
              <a:buNone/>
            </a:pPr>
            <a:endParaRPr lang="en-US" sz="1800" dirty="0"/>
          </a:p>
        </p:txBody>
      </p:sp>
      <p:pic>
        <p:nvPicPr>
          <p:cNvPr id="4" name="Online Media 3" title="Baha'i Song - Let All Associate (by New Creation)">
            <a:hlinkClick r:id="" action="ppaction://media"/>
            <a:extLst>
              <a:ext uri="{FF2B5EF4-FFF2-40B4-BE49-F238E27FC236}">
                <a16:creationId xmlns:a16="http://schemas.microsoft.com/office/drawing/2014/main" id="{9EE8FAA1-2812-4C8D-92AD-613BF570668F}"/>
              </a:ext>
            </a:extLst>
          </p:cNvPr>
          <p:cNvPicPr>
            <a:picLocks noRot="1" noChangeAspect="1"/>
          </p:cNvPicPr>
          <p:nvPr>
            <a:videoFile r:link="rId1"/>
          </p:nvPr>
        </p:nvPicPr>
        <p:blipFill>
          <a:blip r:embed="rId4"/>
          <a:stretch>
            <a:fillRect/>
          </a:stretch>
        </p:blipFill>
        <p:spPr>
          <a:xfrm>
            <a:off x="825218" y="1792445"/>
            <a:ext cx="7493563" cy="4233863"/>
          </a:xfrm>
          <a:prstGeom prst="rect">
            <a:avLst/>
          </a:prstGeom>
        </p:spPr>
      </p:pic>
    </p:spTree>
    <p:extLst>
      <p:ext uri="{BB962C8B-B14F-4D97-AF65-F5344CB8AC3E}">
        <p14:creationId xmlns:p14="http://schemas.microsoft.com/office/powerpoint/2010/main" val="2025516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ＭＳ 明朝"/>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ＭＳ 明朝"/>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Foundry.thmx</Template>
  <TotalTime>549</TotalTime>
  <Words>618</Words>
  <Application>Microsoft Office PowerPoint</Application>
  <PresentationFormat>On-screen Show (4:3)</PresentationFormat>
  <Paragraphs>121</Paragraphs>
  <Slides>19</Slides>
  <Notes>1</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Calibri</vt:lpstr>
      <vt:lpstr>Rockwell</vt:lpstr>
      <vt:lpstr>Times New Roman</vt:lpstr>
      <vt:lpstr>Wingdings 2</vt:lpstr>
      <vt:lpstr>Foundry</vt:lpstr>
      <vt:lpstr> </vt:lpstr>
      <vt:lpstr>Music 1</vt:lpstr>
      <vt:lpstr>1</vt:lpstr>
      <vt:lpstr>2</vt:lpstr>
      <vt:lpstr>3</vt:lpstr>
      <vt:lpstr>4</vt:lpstr>
      <vt:lpstr>5</vt:lpstr>
      <vt:lpstr>6</vt:lpstr>
      <vt:lpstr>7</vt:lpstr>
      <vt:lpstr>Music 2</vt:lpstr>
      <vt:lpstr>8</vt:lpstr>
      <vt:lpstr>9</vt:lpstr>
      <vt:lpstr>10</vt:lpstr>
      <vt:lpstr>11</vt:lpstr>
      <vt:lpstr>12</vt:lpstr>
      <vt:lpstr>13</vt:lpstr>
      <vt:lpstr>14</vt:lpstr>
      <vt:lpstr>15</vt:lpstr>
      <vt:lpstr>Music 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KK</dc:creator>
  <cp:lastModifiedBy>Phil Dunmire</cp:lastModifiedBy>
  <cp:revision>41</cp:revision>
  <dcterms:created xsi:type="dcterms:W3CDTF">2021-08-22T16:30:04Z</dcterms:created>
  <dcterms:modified xsi:type="dcterms:W3CDTF">2021-08-27T23:01:39Z</dcterms:modified>
</cp:coreProperties>
</file>