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notesMasterIdLst>
    <p:notesMasterId r:id="rId20"/>
  </p:notesMasterIdLst>
  <p:sldIdLst>
    <p:sldId id="278" r:id="rId5"/>
    <p:sldId id="264" r:id="rId6"/>
    <p:sldId id="269" r:id="rId7"/>
    <p:sldId id="272" r:id="rId8"/>
    <p:sldId id="265" r:id="rId9"/>
    <p:sldId id="270" r:id="rId10"/>
    <p:sldId id="271" r:id="rId11"/>
    <p:sldId id="277" r:id="rId12"/>
    <p:sldId id="266" r:id="rId13"/>
    <p:sldId id="267" r:id="rId14"/>
    <p:sldId id="268" r:id="rId15"/>
    <p:sldId id="273" r:id="rId16"/>
    <p:sldId id="274" r:id="rId17"/>
    <p:sldId id="275" r:id="rId18"/>
    <p:sldId id="27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CFAA60-FA91-453C-BF8D-CDFDD187E8ED}" v="26" dt="2020-07-11T20:43:05.832"/>
    <p1510:client id="{804025C3-B364-4EC4-8BCD-FDE72CE1C1FF}" v="15" dt="2020-07-15T15:29:35.0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19" autoAdjust="0"/>
  </p:normalViewPr>
  <p:slideViewPr>
    <p:cSldViewPr snapToGrid="0">
      <p:cViewPr varScale="1">
        <p:scale>
          <a:sx n="122" d="100"/>
          <a:sy n="122" d="100"/>
        </p:scale>
        <p:origin x="96" y="28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7/17/2020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3783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7155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6316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8328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8704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0876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2944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6960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0476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5076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891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643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4134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3289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7/17/2020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7/17/2020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7/17/2020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7/17/2020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7/17/2020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7/17/2020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7/17/2020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7/17/2020</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7/17/2020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7/17/2020</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https://www.youtube.com/embed/Cg7Kt3zTLuE?feature=oembed" TargetMode="External"/><Relationship Id="rId1" Type="http://schemas.openxmlformats.org/officeDocument/2006/relationships/themeOverride" Target="../theme/themeOverride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4.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5.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6.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jpeg"/><Relationship Id="rId2" Type="http://schemas.openxmlformats.org/officeDocument/2006/relationships/video" Target="https://www.youtube.com/embed/caIo1UGSDgw?feature=oembed" TargetMode="External"/><Relationship Id="rId1" Type="http://schemas.openxmlformats.org/officeDocument/2006/relationships/themeOverride" Target="../theme/themeOverride8.xml"/><Relationship Id="rId6" Type="http://schemas.openxmlformats.org/officeDocument/2006/relationships/hyperlink" Target="https://www.youtube.com/watch?v=caIo1UGSDgw" TargetMode="External"/><Relationship Id="rId5" Type="http://schemas.openxmlformats.org/officeDocument/2006/relationships/image" Target="../media/image2.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9.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10.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11.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1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hemeOverride" Target="../theme/themeOverride13.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hemeOverride" Target="../theme/themeOverride14.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jpeg"/><Relationship Id="rId2" Type="http://schemas.openxmlformats.org/officeDocument/2006/relationships/video" Target="https://www.youtube.com/embed/HvvZ1TEQRB8?feature=oembed" TargetMode="External"/><Relationship Id="rId1" Type="http://schemas.openxmlformats.org/officeDocument/2006/relationships/themeOverride" Target="../theme/themeOverride15.xml"/><Relationship Id="rId6" Type="http://schemas.openxmlformats.org/officeDocument/2006/relationships/hyperlink" Target="https://www.youtube.com/watch?v=HvvZ1TEQRB8" TargetMode="External"/><Relationship Id="rId5" Type="http://schemas.openxmlformats.org/officeDocument/2006/relationships/image" Target="../media/image2.jpeg"/><Relationship Id="rId4"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456268"/>
            <a:ext cx="9296400" cy="3912686"/>
          </a:xfrm>
          <a:solidFill>
            <a:schemeClr val="accent6">
              <a:lumMod val="60000"/>
              <a:lumOff val="40000"/>
            </a:schemeClr>
          </a:solidFill>
        </p:spPr>
        <p:txBody>
          <a:bodyPr vert="horz" lIns="91440" tIns="45720" rIns="91440" bIns="45720" rtlCol="0" anchor="t">
            <a:normAutofit/>
          </a:bodyPr>
          <a:lstStyle/>
          <a:p>
            <a:pPr algn="just"/>
            <a:endParaRPr lang="en-US" dirty="0"/>
          </a:p>
          <a:p>
            <a:pPr algn="just"/>
            <a:endParaRPr lang="en-US" dirty="0"/>
          </a:p>
          <a:p>
            <a:pPr algn="just"/>
            <a:r>
              <a:rPr lang="en-US" dirty="0"/>
              <a:t>https://www.youtube.com/watch?v=Cg7Kt3zTLuE</a:t>
            </a:r>
          </a:p>
          <a:p>
            <a:pPr algn="just"/>
            <a:endParaRPr lang="en-US" dirty="0"/>
          </a:p>
          <a:p>
            <a:pPr algn="just"/>
            <a:endParaRPr lang="en-US" dirty="0"/>
          </a:p>
          <a:p>
            <a:pPr algn="just"/>
            <a:r>
              <a:rPr lang="en-US" dirty="0"/>
              <a:t>Blessed is the spot-Chant by Baha’i choir</a:t>
            </a:r>
          </a:p>
          <a:p>
            <a:pPr algn="just"/>
            <a:endParaRPr lang="en-US" dirty="0"/>
          </a:p>
        </p:txBody>
      </p:sp>
      <p:pic>
        <p:nvPicPr>
          <p:cNvPr id="2" name="Online Media 1" title="&quot;Blessed is the Spot&quot; — Chant by Baha'i Choir (Ancient Beauty Album)">
            <a:hlinkClick r:id="" action="ppaction://media"/>
            <a:extLst>
              <a:ext uri="{FF2B5EF4-FFF2-40B4-BE49-F238E27FC236}">
                <a16:creationId xmlns:a16="http://schemas.microsoft.com/office/drawing/2014/main" id="{FA63AB19-4583-4F60-8850-0C0323A093BA}"/>
              </a:ext>
            </a:extLst>
          </p:cNvPr>
          <p:cNvPicPr>
            <a:picLocks noRot="1" noChangeAspect="1"/>
          </p:cNvPicPr>
          <p:nvPr>
            <a:videoFile r:link="rId2"/>
          </p:nvPr>
        </p:nvPicPr>
        <p:blipFill>
          <a:blip r:embed="rId6"/>
          <a:stretch>
            <a:fillRect/>
          </a:stretch>
        </p:blipFill>
        <p:spPr>
          <a:xfrm>
            <a:off x="742450" y="417628"/>
            <a:ext cx="10707100" cy="6022744"/>
          </a:xfrm>
          <a:prstGeom prst="rect">
            <a:avLst/>
          </a:prstGeom>
        </p:spPr>
      </p:pic>
    </p:spTree>
    <p:extLst>
      <p:ext uri="{BB962C8B-B14F-4D97-AF65-F5344CB8AC3E}">
        <p14:creationId xmlns:p14="http://schemas.microsoft.com/office/powerpoint/2010/main" val="298072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411616"/>
            <a:ext cx="9296400" cy="3957338"/>
          </a:xfrm>
          <a:solidFill>
            <a:schemeClr val="accent6">
              <a:lumMod val="60000"/>
              <a:lumOff val="40000"/>
            </a:schemeClr>
          </a:solidFill>
        </p:spPr>
        <p:txBody>
          <a:bodyPr>
            <a:normAutofit lnSpcReduction="10000"/>
          </a:bodyPr>
          <a:lstStyle/>
          <a:p>
            <a:pPr algn="just"/>
            <a:r>
              <a:rPr lang="en-US" dirty="0"/>
              <a:t>                                                                   1</a:t>
            </a:r>
          </a:p>
          <a:p>
            <a:pPr algn="just"/>
            <a:endParaRPr lang="en-US" dirty="0"/>
          </a:p>
          <a:p>
            <a:pPr algn="just"/>
            <a:r>
              <a:rPr lang="en-US" dirty="0"/>
              <a:t>  Lord! Pitiful are we, grant us thy favor; poor, bestow upon us a share from the ocean of Thy wealth; needy, do Thou satisfy us; abased, give us thy glory. The fowls of the air and the beasts of the field receive their meat each day from Thee, and all beings partake of Thy care and loving-kindness. Deprive not this feeble one of Thy wondrous grace and vouchsafe by Thy might unto this helpless soul Thy bounty. </a:t>
            </a:r>
          </a:p>
          <a:p>
            <a:pPr algn="just"/>
            <a:r>
              <a:rPr lang="en-US" dirty="0"/>
              <a:t>  Give us our daily bread, and grant Thine increase in the necessities of life, that we may be dependent on none other but Thee, may commune wholly with Thee, may walk in Thy ways and declare Thy mysteries. Thou art the Almighty and the Loving and the Provider of all mankind.</a:t>
            </a:r>
          </a:p>
          <a:p>
            <a:pPr algn="just"/>
            <a:endParaRPr lang="en-US" dirty="0"/>
          </a:p>
          <a:p>
            <a:pPr algn="just"/>
            <a:r>
              <a:rPr lang="en-US" dirty="0"/>
              <a:t> - ’Abdu’l-Bahá</a:t>
            </a:r>
          </a:p>
        </p:txBody>
      </p:sp>
    </p:spTree>
    <p:extLst>
      <p:ext uri="{BB962C8B-B14F-4D97-AF65-F5344CB8AC3E}">
        <p14:creationId xmlns:p14="http://schemas.microsoft.com/office/powerpoint/2010/main" val="42028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411616"/>
            <a:ext cx="9296400" cy="3957338"/>
          </a:xfrm>
          <a:solidFill>
            <a:schemeClr val="accent6">
              <a:lumMod val="60000"/>
              <a:lumOff val="40000"/>
            </a:schemeClr>
          </a:solidFill>
        </p:spPr>
        <p:txBody>
          <a:bodyPr/>
          <a:lstStyle/>
          <a:p>
            <a:pPr algn="just"/>
            <a:r>
              <a:rPr lang="en-US" dirty="0"/>
              <a:t>                                                                   2</a:t>
            </a:r>
          </a:p>
          <a:p>
            <a:pPr algn="just"/>
            <a:endParaRPr lang="en-US" dirty="0"/>
          </a:p>
          <a:p>
            <a:pPr algn="just"/>
            <a:r>
              <a:rPr lang="en-US" sz="2800" dirty="0"/>
              <a:t>And it is he who created the night and day, and the sun and the moon.</a:t>
            </a:r>
          </a:p>
          <a:p>
            <a:pPr algn="just"/>
            <a:endParaRPr lang="en-US" dirty="0"/>
          </a:p>
          <a:p>
            <a:pPr algn="just"/>
            <a:endParaRPr lang="en-US" dirty="0"/>
          </a:p>
          <a:p>
            <a:pPr algn="just"/>
            <a:r>
              <a:rPr lang="en-US" dirty="0"/>
              <a:t>  </a:t>
            </a:r>
          </a:p>
          <a:p>
            <a:pPr algn="just"/>
            <a:r>
              <a:rPr lang="en-US" dirty="0"/>
              <a:t> - Qur'an, 21:33</a:t>
            </a:r>
          </a:p>
        </p:txBody>
      </p:sp>
    </p:spTree>
    <p:extLst>
      <p:ext uri="{BB962C8B-B14F-4D97-AF65-F5344CB8AC3E}">
        <p14:creationId xmlns:p14="http://schemas.microsoft.com/office/powerpoint/2010/main" val="1970405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8" y="1411616"/>
            <a:ext cx="9321801" cy="3957338"/>
          </a:xfrm>
          <a:solidFill>
            <a:schemeClr val="accent6">
              <a:lumMod val="60000"/>
              <a:lumOff val="40000"/>
            </a:schemeClr>
          </a:solidFill>
        </p:spPr>
        <p:txBody>
          <a:bodyPr>
            <a:normAutofit fontScale="92500" lnSpcReduction="20000"/>
          </a:bodyPr>
          <a:lstStyle/>
          <a:p>
            <a:r>
              <a:rPr lang="en-US" dirty="0"/>
              <a:t>3</a:t>
            </a:r>
          </a:p>
          <a:p>
            <a:pPr fontAlgn="base"/>
            <a:endParaRPr lang="en-US" dirty="0"/>
          </a:p>
          <a:p>
            <a:pPr algn="just" fontAlgn="base"/>
            <a:r>
              <a:rPr lang="en-US" sz="2000" dirty="0"/>
              <a:t>Behold, there is an intermediary necessary between the sun and the earth; the sun does not descend to the earth, neither does the earth ascend to the sun. This contact is made by the rays of the sun which bring light and warmth and heat.</a:t>
            </a:r>
          </a:p>
          <a:p>
            <a:pPr algn="just" fontAlgn="base"/>
            <a:endParaRPr lang="en-US" sz="2000" dirty="0"/>
          </a:p>
          <a:p>
            <a:pPr algn="just" fontAlgn="base"/>
            <a:r>
              <a:rPr lang="en-US" sz="2000" dirty="0"/>
              <a:t>The Holy Spirit is the Light from the Sun of Truth bringing, by its infinite power, life and illumination to all mankind, flooding all souls with Divine Radiance, conveying the blessings of God’s Mercy to the whole world. The earth, without the medium of the warmth and light of the rays of the sun, could receive no benefits from the sun.</a:t>
            </a:r>
          </a:p>
          <a:p>
            <a:pPr algn="just"/>
            <a:endParaRPr lang="en-US" dirty="0"/>
          </a:p>
          <a:p>
            <a:pPr algn="just"/>
            <a:endParaRPr lang="en-US" dirty="0"/>
          </a:p>
          <a:p>
            <a:pPr algn="just"/>
            <a:r>
              <a:rPr lang="en-US" dirty="0"/>
              <a:t>- ‘</a:t>
            </a:r>
            <a:r>
              <a:rPr lang="en-US" dirty="0" err="1"/>
              <a:t>Abdu’l-Bahá</a:t>
            </a:r>
            <a:r>
              <a:rPr lang="en-US" dirty="0"/>
              <a:t>, Paris Talks</a:t>
            </a:r>
          </a:p>
        </p:txBody>
      </p:sp>
    </p:spTree>
    <p:extLst>
      <p:ext uri="{BB962C8B-B14F-4D97-AF65-F5344CB8AC3E}">
        <p14:creationId xmlns:p14="http://schemas.microsoft.com/office/powerpoint/2010/main" val="1346740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411616"/>
            <a:ext cx="9296400" cy="3957338"/>
          </a:xfrm>
          <a:solidFill>
            <a:schemeClr val="accent6">
              <a:lumMod val="60000"/>
              <a:lumOff val="40000"/>
            </a:schemeClr>
          </a:solidFill>
        </p:spPr>
        <p:txBody>
          <a:bodyPr/>
          <a:lstStyle/>
          <a:p>
            <a:pPr algn="just"/>
            <a:r>
              <a:rPr lang="en-US" dirty="0"/>
              <a:t>                                                                   4</a:t>
            </a:r>
          </a:p>
          <a:p>
            <a:pPr algn="just"/>
            <a:endParaRPr lang="en-US" dirty="0"/>
          </a:p>
          <a:p>
            <a:pPr algn="just"/>
            <a:r>
              <a:rPr lang="en-US" sz="2000" dirty="0"/>
              <a:t>Therefore it is manifest and evident that man, although in body a part of nature, nevertheless in spirit possesses a power transcending nature; for if he were simply a part of nature and limited to material laws he could possess only the things which nature embodies. God has conferred upon and added to man a distinctive power, the faculty of intellectual investigation into the secrets of creation, the acquisition of higher knowledge, the greatest virtue of which is scientific enlightenment. </a:t>
            </a:r>
          </a:p>
          <a:p>
            <a:pPr algn="just"/>
            <a:endParaRPr lang="en-US" dirty="0"/>
          </a:p>
          <a:p>
            <a:pPr algn="just"/>
            <a:r>
              <a:rPr lang="en-US" dirty="0"/>
              <a:t>- ‘Abdu’l-Bahá, Foundations of World Unity, p. 49</a:t>
            </a:r>
          </a:p>
          <a:p>
            <a:pPr algn="just"/>
            <a:r>
              <a:rPr lang="en-US" dirty="0"/>
              <a:t>  </a:t>
            </a:r>
          </a:p>
        </p:txBody>
      </p:sp>
    </p:spTree>
    <p:extLst>
      <p:ext uri="{BB962C8B-B14F-4D97-AF65-F5344CB8AC3E}">
        <p14:creationId xmlns:p14="http://schemas.microsoft.com/office/powerpoint/2010/main" val="4057703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411616"/>
            <a:ext cx="9296400" cy="3957338"/>
          </a:xfrm>
          <a:solidFill>
            <a:schemeClr val="accent6">
              <a:lumMod val="60000"/>
              <a:lumOff val="40000"/>
            </a:schemeClr>
          </a:solidFill>
        </p:spPr>
        <p:txBody>
          <a:bodyPr/>
          <a:lstStyle/>
          <a:p>
            <a:pPr algn="just"/>
            <a:r>
              <a:rPr lang="en-US" dirty="0"/>
              <a:t>                                                                   5</a:t>
            </a:r>
          </a:p>
          <a:p>
            <a:pPr algn="just"/>
            <a:endParaRPr lang="en-US" dirty="0"/>
          </a:p>
          <a:p>
            <a:pPr algn="just"/>
            <a:r>
              <a:rPr lang="en-US" sz="2800" dirty="0"/>
              <a:t>The Three Great Mysteries; air to a bird, water to a fish, mankind to himself.</a:t>
            </a:r>
          </a:p>
          <a:p>
            <a:pPr algn="just"/>
            <a:endParaRPr lang="en-US" dirty="0"/>
          </a:p>
          <a:p>
            <a:pPr algn="just"/>
            <a:endParaRPr lang="en-US" dirty="0"/>
          </a:p>
          <a:p>
            <a:pPr algn="just"/>
            <a:endParaRPr lang="en-US" dirty="0"/>
          </a:p>
          <a:p>
            <a:pPr algn="just"/>
            <a:r>
              <a:rPr lang="en-US" dirty="0"/>
              <a:t>  - Hindu Proverb</a:t>
            </a:r>
          </a:p>
        </p:txBody>
      </p:sp>
    </p:spTree>
    <p:extLst>
      <p:ext uri="{BB962C8B-B14F-4D97-AF65-F5344CB8AC3E}">
        <p14:creationId xmlns:p14="http://schemas.microsoft.com/office/powerpoint/2010/main" val="1325904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411616"/>
            <a:ext cx="9296400" cy="3957338"/>
          </a:xfrm>
          <a:solidFill>
            <a:schemeClr val="accent6">
              <a:lumMod val="60000"/>
              <a:lumOff val="40000"/>
            </a:schemeClr>
          </a:solidFill>
        </p:spPr>
        <p:txBody>
          <a:bodyPr/>
          <a:lstStyle/>
          <a:p>
            <a:pPr algn="just"/>
            <a:r>
              <a:rPr lang="en-US" dirty="0"/>
              <a:t>                                                                   6</a:t>
            </a:r>
          </a:p>
          <a:p>
            <a:pPr algn="just"/>
            <a:endParaRPr lang="en-US" dirty="0"/>
          </a:p>
          <a:p>
            <a:pPr algn="just"/>
            <a:endParaRPr lang="en-US" dirty="0"/>
          </a:p>
          <a:p>
            <a:pPr algn="just"/>
            <a:r>
              <a:rPr lang="en-US" sz="2800" dirty="0"/>
              <a:t>When one tugs at a single thing in nature, he finds it attached to the rest of the world.</a:t>
            </a:r>
          </a:p>
          <a:p>
            <a:pPr algn="just"/>
            <a:endParaRPr lang="en-US" dirty="0"/>
          </a:p>
          <a:p>
            <a:pPr algn="just"/>
            <a:endParaRPr lang="en-US" dirty="0"/>
          </a:p>
          <a:p>
            <a:pPr algn="just"/>
            <a:r>
              <a:rPr lang="en-US" dirty="0"/>
              <a:t>  </a:t>
            </a:r>
          </a:p>
          <a:p>
            <a:pPr algn="just"/>
            <a:r>
              <a:rPr lang="en-US" dirty="0"/>
              <a:t> - John Muir</a:t>
            </a:r>
          </a:p>
        </p:txBody>
      </p:sp>
    </p:spTree>
    <p:extLst>
      <p:ext uri="{BB962C8B-B14F-4D97-AF65-F5344CB8AC3E}">
        <p14:creationId xmlns:p14="http://schemas.microsoft.com/office/powerpoint/2010/main" val="1899148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388533"/>
            <a:ext cx="9296400" cy="3980421"/>
          </a:xfrm>
          <a:solidFill>
            <a:schemeClr val="accent6">
              <a:lumMod val="60000"/>
              <a:lumOff val="40000"/>
            </a:schemeClr>
          </a:solidFill>
        </p:spPr>
        <p:txBody>
          <a:bodyPr/>
          <a:lstStyle/>
          <a:p>
            <a:pPr algn="just"/>
            <a:r>
              <a:rPr lang="en-US" dirty="0"/>
              <a:t>                                                                   </a:t>
            </a:r>
          </a:p>
          <a:p>
            <a:pPr algn="just"/>
            <a:endParaRPr lang="en-US" dirty="0"/>
          </a:p>
          <a:p>
            <a:pPr algn="just"/>
            <a:r>
              <a:rPr lang="en-US" dirty="0"/>
              <a:t>  </a:t>
            </a:r>
          </a:p>
        </p:txBody>
      </p:sp>
      <p:sp>
        <p:nvSpPr>
          <p:cNvPr id="3" name="Rectangle 2"/>
          <p:cNvSpPr/>
          <p:nvPr/>
        </p:nvSpPr>
        <p:spPr>
          <a:xfrm>
            <a:off x="3048000" y="2967335"/>
            <a:ext cx="6096000" cy="923330"/>
          </a:xfrm>
          <a:prstGeom prst="rect">
            <a:avLst/>
          </a:prstGeom>
        </p:spPr>
        <p:txBody>
          <a:bodyPr>
            <a:spAutoFit/>
          </a:bodyPr>
          <a:lstStyle/>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hlinkClick r:id="rId6"/>
              </a:rPr>
              <a:t>https://www.youtube.com/watch?v=caIo1UGSDgw</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dirty="0"/>
              <a:t> </a:t>
            </a:r>
          </a:p>
          <a:p>
            <a:r>
              <a:rPr lang="en-US" dirty="0" err="1"/>
              <a:t>Karliene</a:t>
            </a:r>
            <a:r>
              <a:rPr lang="en-US" dirty="0"/>
              <a:t>-Mother earth</a:t>
            </a:r>
          </a:p>
        </p:txBody>
      </p:sp>
      <p:pic>
        <p:nvPicPr>
          <p:cNvPr id="2" name="Online Media 1" title="Karliene - Mother Earth">
            <a:hlinkClick r:id="" action="ppaction://media"/>
            <a:extLst>
              <a:ext uri="{FF2B5EF4-FFF2-40B4-BE49-F238E27FC236}">
                <a16:creationId xmlns:a16="http://schemas.microsoft.com/office/drawing/2014/main" id="{7DA72E14-B034-4A31-B57E-ACE2ECEE5B55}"/>
              </a:ext>
            </a:extLst>
          </p:cNvPr>
          <p:cNvPicPr>
            <a:picLocks noRot="1" noChangeAspect="1"/>
          </p:cNvPicPr>
          <p:nvPr>
            <a:videoFile r:link="rId2"/>
          </p:nvPr>
        </p:nvPicPr>
        <p:blipFill>
          <a:blip r:embed="rId7"/>
          <a:stretch>
            <a:fillRect/>
          </a:stretch>
        </p:blipFill>
        <p:spPr>
          <a:xfrm>
            <a:off x="911678" y="512819"/>
            <a:ext cx="10368643" cy="5832362"/>
          </a:xfrm>
          <a:prstGeom prst="rect">
            <a:avLst/>
          </a:prstGeom>
        </p:spPr>
      </p:pic>
    </p:spTree>
    <p:extLst>
      <p:ext uri="{BB962C8B-B14F-4D97-AF65-F5344CB8AC3E}">
        <p14:creationId xmlns:p14="http://schemas.microsoft.com/office/powerpoint/2010/main" val="212372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411615"/>
            <a:ext cx="9296400" cy="4034770"/>
          </a:xfrm>
          <a:solidFill>
            <a:schemeClr val="accent6">
              <a:lumMod val="60000"/>
              <a:lumOff val="40000"/>
            </a:schemeClr>
          </a:solidFill>
        </p:spPr>
        <p:txBody>
          <a:bodyPr>
            <a:normAutofit fontScale="92500" lnSpcReduction="10000"/>
          </a:bodyPr>
          <a:lstStyle/>
          <a:p>
            <a:pPr algn="just"/>
            <a:r>
              <a:rPr lang="en-US" dirty="0"/>
              <a:t>                                                                   7</a:t>
            </a:r>
          </a:p>
          <a:p>
            <a:pPr algn="just"/>
            <a:endParaRPr lang="en-US" dirty="0"/>
          </a:p>
          <a:p>
            <a:pPr algn="just"/>
            <a:r>
              <a:rPr lang="en-US" sz="2400" dirty="0"/>
              <a:t>The excellency, the adornment and the perfection of the earth is to be verdant and fertile through the bounty of the clouds of springtime. Plants grow; flowers and fragrant herbs spring up; fruit bearing trees become full of blossoms and bring forth fresh and new fruit. Gardens become beautiful and meadows adorned; mountains and plains are clad in a green robe, and gardens, fields, villages and cities are decorated. This is the prosperity of the mineral world. </a:t>
            </a:r>
          </a:p>
          <a:p>
            <a:pPr algn="just"/>
            <a:endParaRPr lang="en-US" dirty="0"/>
          </a:p>
          <a:p>
            <a:pPr algn="just"/>
            <a:r>
              <a:rPr lang="en-US" dirty="0"/>
              <a:t>- ‘Abdu’l-Bahá, Some Answered Questions, p. 78</a:t>
            </a:r>
          </a:p>
        </p:txBody>
      </p:sp>
    </p:spTree>
    <p:extLst>
      <p:ext uri="{BB962C8B-B14F-4D97-AF65-F5344CB8AC3E}">
        <p14:creationId xmlns:p14="http://schemas.microsoft.com/office/powerpoint/2010/main" val="2428708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411616"/>
            <a:ext cx="9296400" cy="3957338"/>
          </a:xfrm>
          <a:solidFill>
            <a:schemeClr val="accent6">
              <a:lumMod val="60000"/>
              <a:lumOff val="40000"/>
            </a:schemeClr>
          </a:solidFill>
        </p:spPr>
        <p:txBody>
          <a:bodyPr>
            <a:normAutofit fontScale="32500" lnSpcReduction="20000"/>
          </a:bodyPr>
          <a:lstStyle/>
          <a:p>
            <a:r>
              <a:rPr lang="en-US" dirty="0"/>
              <a:t>              </a:t>
            </a:r>
            <a:r>
              <a:rPr lang="en-US" sz="3800" dirty="0"/>
              <a:t>       </a:t>
            </a:r>
            <a:r>
              <a:rPr lang="en-US" sz="5500" dirty="0"/>
              <a:t>    8</a:t>
            </a:r>
          </a:p>
          <a:p>
            <a:pPr algn="just"/>
            <a:endParaRPr lang="en-US" sz="2900" dirty="0"/>
          </a:p>
          <a:p>
            <a:pPr algn="just"/>
            <a:endParaRPr lang="en-US" sz="2900" dirty="0"/>
          </a:p>
          <a:p>
            <a:pPr algn="just"/>
            <a:endParaRPr lang="en-US" sz="3800" dirty="0"/>
          </a:p>
          <a:p>
            <a:pPr algn="just"/>
            <a:endParaRPr lang="en-US" sz="3800" dirty="0"/>
          </a:p>
          <a:p>
            <a:pPr algn="just"/>
            <a:r>
              <a:rPr lang="en-US" sz="7400" dirty="0"/>
              <a:t>Train your children from their earliest days, to be infinitely tender and loving to animals. If an animal be sick, let the children try to heal it, if it be hungry, let them feed it, if thirsty, let them quench its thirst, if weary, let them see that it rests.  </a:t>
            </a:r>
          </a:p>
          <a:p>
            <a:pPr algn="just"/>
            <a:endParaRPr lang="en-US" sz="5500" dirty="0"/>
          </a:p>
          <a:p>
            <a:pPr algn="just"/>
            <a:endParaRPr lang="en-US" sz="5500" dirty="0"/>
          </a:p>
          <a:p>
            <a:pPr algn="just"/>
            <a:endParaRPr lang="en-US" sz="2900" dirty="0"/>
          </a:p>
          <a:p>
            <a:pPr algn="just"/>
            <a:endParaRPr lang="en-US" sz="2900" dirty="0"/>
          </a:p>
          <a:p>
            <a:pPr algn="just"/>
            <a:endParaRPr lang="en-US" sz="2900" dirty="0"/>
          </a:p>
          <a:p>
            <a:pPr algn="just"/>
            <a:endParaRPr lang="en-US" sz="2900" dirty="0"/>
          </a:p>
          <a:p>
            <a:pPr algn="just"/>
            <a:r>
              <a:rPr lang="en-US" sz="5500" dirty="0"/>
              <a:t> - ‘Abdu’l-Bahá, Selections from the Writings of ‘Abdu’l-Bahá, p. 159</a:t>
            </a:r>
          </a:p>
        </p:txBody>
      </p:sp>
    </p:spTree>
    <p:extLst>
      <p:ext uri="{BB962C8B-B14F-4D97-AF65-F5344CB8AC3E}">
        <p14:creationId xmlns:p14="http://schemas.microsoft.com/office/powerpoint/2010/main" val="2404410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411616"/>
            <a:ext cx="9296400" cy="3957338"/>
          </a:xfrm>
          <a:solidFill>
            <a:schemeClr val="accent6">
              <a:lumMod val="60000"/>
              <a:lumOff val="40000"/>
            </a:schemeClr>
          </a:solidFill>
        </p:spPr>
        <p:txBody>
          <a:bodyPr/>
          <a:lstStyle/>
          <a:p>
            <a:pPr algn="just"/>
            <a:r>
              <a:rPr lang="en-US" dirty="0"/>
              <a:t>                                                                   9</a:t>
            </a:r>
          </a:p>
          <a:p>
            <a:pPr algn="just"/>
            <a:endParaRPr lang="en-US" dirty="0"/>
          </a:p>
          <a:p>
            <a:pPr algn="just"/>
            <a:r>
              <a:rPr lang="en-US" sz="2400" dirty="0"/>
              <a:t>Say: Nature in its essence is the embodiment of My Name, the Maker, the Creator. Its manifestations are diversified by varying causes, and in this diversity there are signs for men of discernment. Nature is God’s Will and is its expression in and through the contingent world.</a:t>
            </a:r>
          </a:p>
          <a:p>
            <a:pPr algn="just"/>
            <a:endParaRPr lang="en-US" dirty="0"/>
          </a:p>
          <a:p>
            <a:pPr algn="just"/>
            <a:endParaRPr lang="en-US" dirty="0"/>
          </a:p>
          <a:p>
            <a:pPr algn="just"/>
            <a:r>
              <a:rPr lang="en-US" dirty="0"/>
              <a:t>- Bahá’u’lláh, Tablets of Bahá’u’lláh, p. 142</a:t>
            </a:r>
          </a:p>
        </p:txBody>
      </p:sp>
    </p:spTree>
    <p:extLst>
      <p:ext uri="{BB962C8B-B14F-4D97-AF65-F5344CB8AC3E}">
        <p14:creationId xmlns:p14="http://schemas.microsoft.com/office/powerpoint/2010/main" val="1938016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411615"/>
            <a:ext cx="9296400" cy="4034769"/>
          </a:xfrm>
          <a:solidFill>
            <a:schemeClr val="accent6">
              <a:lumMod val="60000"/>
              <a:lumOff val="40000"/>
            </a:schemeClr>
          </a:solidFill>
        </p:spPr>
        <p:txBody>
          <a:bodyPr/>
          <a:lstStyle/>
          <a:p>
            <a:pPr algn="just"/>
            <a:r>
              <a:rPr lang="en-US" dirty="0"/>
              <a:t>                                                                   10</a:t>
            </a:r>
          </a:p>
          <a:p>
            <a:pPr algn="just"/>
            <a:endParaRPr lang="en-US" dirty="0"/>
          </a:p>
        </p:txBody>
      </p:sp>
      <p:sp>
        <p:nvSpPr>
          <p:cNvPr id="2" name="Rectangle 1"/>
          <p:cNvSpPr/>
          <p:nvPr/>
        </p:nvSpPr>
        <p:spPr>
          <a:xfrm>
            <a:off x="1591733" y="1999250"/>
            <a:ext cx="9093200" cy="2862322"/>
          </a:xfrm>
          <a:prstGeom prst="rect">
            <a:avLst/>
          </a:prstGeom>
        </p:spPr>
        <p:txBody>
          <a:bodyPr wrap="square" anchor="t">
            <a:spAutoFit/>
          </a:bodyPr>
          <a:lstStyle/>
          <a:p>
            <a:r>
              <a:rPr lang="en-US" sz="2400" dirty="0"/>
              <a:t>Consider how all other phenomenal existence and beings are captives of nature. The sun, that colossal center of our solar system, the giant stars and planets, the towering mountains, the earth itself and its kingdoms of life lower than the human—all are captives of nature except man. No other created thing can deviate in the slightest degree from obedience to natural law.</a:t>
            </a:r>
          </a:p>
          <a:p>
            <a:endParaRPr lang="en-US" dirty="0"/>
          </a:p>
          <a:p>
            <a:r>
              <a:rPr lang="en-US" dirty="0"/>
              <a:t>- ’</a:t>
            </a:r>
            <a:r>
              <a:rPr lang="en-US" dirty="0" err="1"/>
              <a:t>Abdu’l-Bahá</a:t>
            </a:r>
            <a:r>
              <a:rPr lang="en-US" dirty="0"/>
              <a:t>, The Promulgation of Universal Peace</a:t>
            </a:r>
          </a:p>
        </p:txBody>
      </p:sp>
    </p:spTree>
    <p:extLst>
      <p:ext uri="{BB962C8B-B14F-4D97-AF65-F5344CB8AC3E}">
        <p14:creationId xmlns:p14="http://schemas.microsoft.com/office/powerpoint/2010/main" val="3940887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411615"/>
            <a:ext cx="9296400" cy="4034769"/>
          </a:xfrm>
          <a:solidFill>
            <a:schemeClr val="accent6">
              <a:lumMod val="60000"/>
              <a:lumOff val="40000"/>
            </a:schemeClr>
          </a:solidFill>
        </p:spPr>
        <p:txBody>
          <a:bodyPr/>
          <a:lstStyle/>
          <a:p>
            <a:pPr algn="just"/>
            <a:r>
              <a:rPr lang="en-US" dirty="0"/>
              <a:t>                                                                   11</a:t>
            </a:r>
          </a:p>
          <a:p>
            <a:pPr algn="just"/>
            <a:endParaRPr lang="en-US" dirty="0"/>
          </a:p>
          <a:p>
            <a:pPr algn="just"/>
            <a:r>
              <a:rPr lang="en-US" dirty="0"/>
              <a:t>  </a:t>
            </a:r>
          </a:p>
        </p:txBody>
      </p:sp>
      <p:sp>
        <p:nvSpPr>
          <p:cNvPr id="2" name="Rectangle 1"/>
          <p:cNvSpPr/>
          <p:nvPr/>
        </p:nvSpPr>
        <p:spPr>
          <a:xfrm>
            <a:off x="1498600" y="1990543"/>
            <a:ext cx="9245600" cy="3293209"/>
          </a:xfrm>
          <a:prstGeom prst="rect">
            <a:avLst/>
          </a:prstGeom>
        </p:spPr>
        <p:txBody>
          <a:bodyPr wrap="square" anchor="t">
            <a:spAutoFit/>
          </a:bodyPr>
          <a:lstStyle/>
          <a:p>
            <a:r>
              <a:rPr lang="en-US" sz="2200" dirty="0"/>
              <a:t>The sun in its glory and greatness millions of miles away is held prisoner in its orbit of universal revolution, captive of universal natural control. Man is the ruler of nature. According to natural law and limitation he should remain upon the earth, but behold how he violates this command and soars above the mountains in airplanes. He sails in ships upon the surface of the ocean and dives into its depths in submarines. Man makes nature his servant;</a:t>
            </a:r>
          </a:p>
          <a:p>
            <a:endParaRPr lang="en-US" dirty="0"/>
          </a:p>
          <a:p>
            <a:endParaRPr lang="en-US" dirty="0"/>
          </a:p>
          <a:p>
            <a:r>
              <a:rPr lang="en-US" dirty="0"/>
              <a:t>- ’</a:t>
            </a:r>
            <a:r>
              <a:rPr lang="en-US" dirty="0" err="1"/>
              <a:t>Abdu’l-Bahá</a:t>
            </a:r>
            <a:r>
              <a:rPr lang="en-US" dirty="0"/>
              <a:t>, The Promulgation of Universal Peace</a:t>
            </a:r>
          </a:p>
        </p:txBody>
      </p:sp>
    </p:spTree>
    <p:extLst>
      <p:ext uri="{BB962C8B-B14F-4D97-AF65-F5344CB8AC3E}">
        <p14:creationId xmlns:p14="http://schemas.microsoft.com/office/powerpoint/2010/main" val="545550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447799" y="1411616"/>
            <a:ext cx="9296400" cy="3957338"/>
          </a:xfrm>
          <a:solidFill>
            <a:schemeClr val="accent6">
              <a:lumMod val="60000"/>
              <a:lumOff val="40000"/>
            </a:schemeClr>
          </a:solidFill>
        </p:spPr>
        <p:txBody>
          <a:bodyPr>
            <a:normAutofit lnSpcReduction="10000"/>
          </a:bodyPr>
          <a:lstStyle/>
          <a:p>
            <a:pPr algn="just"/>
            <a:r>
              <a:rPr lang="en-US" dirty="0"/>
              <a:t>                                                                   12</a:t>
            </a:r>
          </a:p>
          <a:p>
            <a:pPr algn="just"/>
            <a:endParaRPr lang="en-US" dirty="0"/>
          </a:p>
          <a:p>
            <a:pPr algn="just" fontAlgn="base"/>
            <a:r>
              <a:rPr lang="en-US" sz="2400" dirty="0"/>
              <a:t>  O God! Educate these children. These children are the plants of </a:t>
            </a:r>
            <a:r>
              <a:rPr lang="en-US" sz="2400" dirty="0" err="1"/>
              <a:t>Thine</a:t>
            </a:r>
            <a:r>
              <a:rPr lang="en-US" sz="2400" dirty="0"/>
              <a:t> orchard, the flowers of Thy meadow, the roses of Thy garden. Let Thy rain fall upon them; let the Sun of Reality shine upon them with Thy love. Let Thy breeze refresh them in order that they may be trained, grow and develop, and appear in the utmost beauty. Thou art the Giver. Thou art the Compassionate.</a:t>
            </a:r>
          </a:p>
          <a:p>
            <a:endParaRPr lang="en-US" i="1" dirty="0"/>
          </a:p>
          <a:p>
            <a:pPr algn="l"/>
            <a:r>
              <a:rPr lang="en-US" i="1" dirty="0"/>
              <a:t>—‘</a:t>
            </a:r>
            <a:r>
              <a:rPr lang="en-US" i="1" dirty="0" err="1"/>
              <a:t>Abdu’l-Bahá</a:t>
            </a:r>
            <a:endParaRPr lang="en-US" dirty="0"/>
          </a:p>
        </p:txBody>
      </p:sp>
    </p:spTree>
    <p:extLst>
      <p:ext uri="{BB962C8B-B14F-4D97-AF65-F5344CB8AC3E}">
        <p14:creationId xmlns:p14="http://schemas.microsoft.com/office/powerpoint/2010/main" val="1472004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Subtitle 4">
            <a:extLst>
              <a:ext uri="{FF2B5EF4-FFF2-40B4-BE49-F238E27FC236}">
                <a16:creationId xmlns:a16="http://schemas.microsoft.com/office/drawing/2014/main" id="{9AFA2C53-3FE3-4EFD-8D12-FC7CBD46FA42}"/>
              </a:ext>
            </a:extLst>
          </p:cNvPr>
          <p:cNvSpPr>
            <a:spLocks noGrp="1"/>
          </p:cNvSpPr>
          <p:nvPr>
            <p:ph type="subTitle" idx="1"/>
          </p:nvPr>
        </p:nvSpPr>
        <p:spPr>
          <a:xfrm>
            <a:off x="1540933" y="1377749"/>
            <a:ext cx="9050866" cy="3957338"/>
          </a:xfrm>
          <a:solidFill>
            <a:schemeClr val="accent6">
              <a:lumMod val="60000"/>
              <a:lumOff val="40000"/>
            </a:schemeClr>
          </a:solidFill>
        </p:spPr>
        <p:txBody>
          <a:bodyPr/>
          <a:lstStyle/>
          <a:p>
            <a:pPr algn="just"/>
            <a:r>
              <a:rPr lang="en-US" dirty="0"/>
              <a:t>                                                                  </a:t>
            </a:r>
          </a:p>
          <a:p>
            <a:pPr algn="just"/>
            <a:endParaRPr lang="en-US" dirty="0"/>
          </a:p>
          <a:p>
            <a:endParaRPr lang="en-US" dirty="0">
              <a:hlinkClick r:id="rId6"/>
            </a:endParaRPr>
          </a:p>
          <a:p>
            <a:endParaRPr lang="en-US" dirty="0">
              <a:hlinkClick r:id="rId6"/>
            </a:endParaRPr>
          </a:p>
          <a:p>
            <a:r>
              <a:rPr lang="en-US" dirty="0">
                <a:hlinkClick r:id="rId6"/>
              </a:rPr>
              <a:t>https://www.youtube.com/watch?v=HvvZ1TEQRB8</a:t>
            </a:r>
            <a:endParaRPr lang="en-US" dirty="0"/>
          </a:p>
          <a:p>
            <a:r>
              <a:rPr lang="en-US" dirty="0"/>
              <a:t> </a:t>
            </a:r>
          </a:p>
          <a:p>
            <a:r>
              <a:rPr lang="en-US" dirty="0"/>
              <a:t>Pocahontas - Colors of the Wind (Disney Song)</a:t>
            </a:r>
          </a:p>
          <a:p>
            <a:r>
              <a:rPr lang="en-US" dirty="0"/>
              <a:t> </a:t>
            </a:r>
          </a:p>
          <a:p>
            <a:pPr algn="just"/>
            <a:endParaRPr lang="en-US" dirty="0"/>
          </a:p>
        </p:txBody>
      </p:sp>
      <p:pic>
        <p:nvPicPr>
          <p:cNvPr id="2" name="Online Media 1" title="Pocahontas - Colors of the Wind (Disney Song)">
            <a:hlinkClick r:id="" action="ppaction://media"/>
            <a:extLst>
              <a:ext uri="{FF2B5EF4-FFF2-40B4-BE49-F238E27FC236}">
                <a16:creationId xmlns:a16="http://schemas.microsoft.com/office/drawing/2014/main" id="{40E3A761-79DA-4093-A4EC-46C03A07E7D3}"/>
              </a:ext>
            </a:extLst>
          </p:cNvPr>
          <p:cNvPicPr>
            <a:picLocks noRot="1" noChangeAspect="1"/>
          </p:cNvPicPr>
          <p:nvPr>
            <a:videoFile r:link="rId2"/>
          </p:nvPr>
        </p:nvPicPr>
        <p:blipFill>
          <a:blip r:embed="rId7"/>
          <a:stretch>
            <a:fillRect/>
          </a:stretch>
        </p:blipFill>
        <p:spPr>
          <a:xfrm>
            <a:off x="845898" y="475817"/>
            <a:ext cx="10500204" cy="5906365"/>
          </a:xfrm>
          <a:prstGeom prst="rect">
            <a:avLst/>
          </a:prstGeom>
        </p:spPr>
      </p:pic>
    </p:spTree>
    <p:extLst>
      <p:ext uri="{BB962C8B-B14F-4D97-AF65-F5344CB8AC3E}">
        <p14:creationId xmlns:p14="http://schemas.microsoft.com/office/powerpoint/2010/main" val="405930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2.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3.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4.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5.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6.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7.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8.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9.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10.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1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12.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13.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14.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15.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0BDF1F60-49BD-4B11-B3A4-6A08023856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C9F2BE0-1FF2-439A-B846-85F875F54B8A}">
  <ds:schemaRefs>
    <ds:schemaRef ds:uri="http://schemas.microsoft.com/sharepoint/v3/contenttype/forms"/>
  </ds:schemaRefs>
</ds:datastoreItem>
</file>

<file path=customXml/itemProps3.xml><?xml version="1.0" encoding="utf-8"?>
<ds:datastoreItem xmlns:ds="http://schemas.openxmlformats.org/officeDocument/2006/customXml" ds:itemID="{06845C69-3606-4A2B-939D-F598C4C3C9D7}">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{3A1DDA9E-A4D1-42DD-BB3B-D7FFE602253B}tf11531919_wac</Template>
  <TotalTime>0</TotalTime>
  <Words>1049</Words>
  <Application>Microsoft Office PowerPoint</Application>
  <PresentationFormat>Widescreen</PresentationFormat>
  <Paragraphs>117</Paragraphs>
  <Slides>15</Slides>
  <Notes>15</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Avenir Next LT Pro</vt:lpstr>
      <vt:lpstr>Avenir Next LT Pro Light</vt:lpstr>
      <vt:lpstr>Calibri</vt:lpstr>
      <vt:lpstr>Garamond</vt:lpstr>
      <vt:lpstr>SavonVTI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5</cp:revision>
  <dcterms:created xsi:type="dcterms:W3CDTF">2020-07-11T15:45:38Z</dcterms:created>
  <dcterms:modified xsi:type="dcterms:W3CDTF">2020-07-17T21:40:24Z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