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780" r:id="rId4"/>
  </p:sldMasterIdLst>
  <p:notesMasterIdLst>
    <p:notesMasterId r:id="rId19"/>
  </p:notesMasterIdLst>
  <p:handoutMasterIdLst>
    <p:handoutMasterId r:id="rId20"/>
  </p:handoutMasterIdLst>
  <p:sldIdLst>
    <p:sldId id="256" r:id="rId5"/>
    <p:sldId id="257" r:id="rId6"/>
    <p:sldId id="258" r:id="rId7"/>
    <p:sldId id="259" r:id="rId8"/>
    <p:sldId id="263" r:id="rId9"/>
    <p:sldId id="260" r:id="rId10"/>
    <p:sldId id="261" r:id="rId11"/>
    <p:sldId id="269" r:id="rId12"/>
    <p:sldId id="262" r:id="rId13"/>
    <p:sldId id="264" r:id="rId14"/>
    <p:sldId id="265" r:id="rId15"/>
    <p:sldId id="266" r:id="rId16"/>
    <p:sldId id="267" r:id="rId17"/>
    <p:sldId id="268"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FC07DD-E57F-485F-BCD0-95DB9DE9541B}" v="3392" dt="2020-05-26T22:03:22.4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72" autoAdjust="0"/>
    <p:restoredTop sz="95033" autoAdjust="0"/>
  </p:normalViewPr>
  <p:slideViewPr>
    <p:cSldViewPr snapToGrid="0" snapToObjects="1">
      <p:cViewPr varScale="1">
        <p:scale>
          <a:sx n="124" d="100"/>
          <a:sy n="124" d="100"/>
        </p:scale>
        <p:origin x="102" y="90"/>
      </p:cViewPr>
      <p:guideLst>
        <p:guide orient="horz" pos="2160"/>
        <p:guide pos="3840"/>
      </p:guideLst>
    </p:cSldViewPr>
  </p:slideViewPr>
  <p:notesTextViewPr>
    <p:cViewPr>
      <p:scale>
        <a:sx n="1" d="1"/>
        <a:sy n="1" d="1"/>
      </p:scale>
      <p:origin x="0" y="0"/>
    </p:cViewPr>
  </p:notesTextViewPr>
  <p:notesViewPr>
    <p:cSldViewPr snapToGrid="0" snapToObjects="1">
      <p:cViewPr varScale="1">
        <p:scale>
          <a:sx n="68" d="100"/>
          <a:sy n="68" d="100"/>
        </p:scale>
        <p:origin x="3288"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37F2D40-DF92-4ADE-A761-CBF896599CA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74F42E9-55BA-437C-85B3-324B4E2BF26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66D81A9-CFC2-4640-899E-DD3E177BE50A}" type="datetimeFigureOut">
              <a:rPr lang="en-US" smtClean="0"/>
              <a:t>5/29/2020</a:t>
            </a:fld>
            <a:endParaRPr lang="en-US" dirty="0"/>
          </a:p>
        </p:txBody>
      </p:sp>
      <p:sp>
        <p:nvSpPr>
          <p:cNvPr id="4" name="Footer Placeholder 3">
            <a:extLst>
              <a:ext uri="{FF2B5EF4-FFF2-40B4-BE49-F238E27FC236}">
                <a16:creationId xmlns:a16="http://schemas.microsoft.com/office/drawing/2014/main" id="{407DF0FD-84A5-462F-A0AC-B2CEF6020C4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5D85C710-014C-4C89-9B64-843B9863CEB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EC605DA-80A8-4B7B-B889-6C5700BB4CEA}" type="slidenum">
              <a:rPr lang="en-US" smtClean="0"/>
              <a:t>‹#›</a:t>
            </a:fld>
            <a:endParaRPr lang="en-US" dirty="0"/>
          </a:p>
        </p:txBody>
      </p:sp>
    </p:spTree>
    <p:extLst>
      <p:ext uri="{BB962C8B-B14F-4D97-AF65-F5344CB8AC3E}">
        <p14:creationId xmlns:p14="http://schemas.microsoft.com/office/powerpoint/2010/main" val="21665392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1E50F4-C55A-473A-A70B-4B042EF011A9}" type="datetimeFigureOut">
              <a:rPr lang="en-US" smtClean="0"/>
              <a:t>5/29/2020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544625-0ADF-4414-89A2-9E135F0C849F}" type="slidenum">
              <a:rPr lang="en-US" smtClean="0"/>
              <a:t>‹#›</a:t>
            </a:fld>
            <a:endParaRPr lang="en-US" dirty="0"/>
          </a:p>
        </p:txBody>
      </p:sp>
    </p:spTree>
    <p:extLst>
      <p:ext uri="{BB962C8B-B14F-4D97-AF65-F5344CB8AC3E}">
        <p14:creationId xmlns:p14="http://schemas.microsoft.com/office/powerpoint/2010/main" val="1122228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544625-0ADF-4414-89A2-9E135F0C849F}" type="slidenum">
              <a:rPr lang="en-US" smtClean="0"/>
              <a:t>1</a:t>
            </a:fld>
            <a:endParaRPr lang="en-US" dirty="0"/>
          </a:p>
        </p:txBody>
      </p:sp>
    </p:spTree>
    <p:extLst>
      <p:ext uri="{BB962C8B-B14F-4D97-AF65-F5344CB8AC3E}">
        <p14:creationId xmlns:p14="http://schemas.microsoft.com/office/powerpoint/2010/main" val="3749808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544625-0ADF-4414-89A2-9E135F0C849F}" type="slidenum">
              <a:rPr lang="en-US" smtClean="0"/>
              <a:t>2</a:t>
            </a:fld>
            <a:endParaRPr lang="en-US" dirty="0"/>
          </a:p>
        </p:txBody>
      </p:sp>
    </p:spTree>
    <p:extLst>
      <p:ext uri="{BB962C8B-B14F-4D97-AF65-F5344CB8AC3E}">
        <p14:creationId xmlns:p14="http://schemas.microsoft.com/office/powerpoint/2010/main" val="2157485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544625-0ADF-4414-89A2-9E135F0C849F}" type="slidenum">
              <a:rPr lang="en-US" smtClean="0"/>
              <a:t>3</a:t>
            </a:fld>
            <a:endParaRPr lang="en-US" dirty="0"/>
          </a:p>
        </p:txBody>
      </p:sp>
    </p:spTree>
    <p:extLst>
      <p:ext uri="{BB962C8B-B14F-4D97-AF65-F5344CB8AC3E}">
        <p14:creationId xmlns:p14="http://schemas.microsoft.com/office/powerpoint/2010/main" val="41010179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544625-0ADF-4414-89A2-9E135F0C849F}" type="slidenum">
              <a:rPr lang="en-US" smtClean="0"/>
              <a:t>4</a:t>
            </a:fld>
            <a:endParaRPr lang="en-US" dirty="0"/>
          </a:p>
        </p:txBody>
      </p:sp>
    </p:spTree>
    <p:extLst>
      <p:ext uri="{BB962C8B-B14F-4D97-AF65-F5344CB8AC3E}">
        <p14:creationId xmlns:p14="http://schemas.microsoft.com/office/powerpoint/2010/main" val="88178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544625-0ADF-4414-89A2-9E135F0C849F}" type="slidenum">
              <a:rPr lang="en-US" smtClean="0"/>
              <a:t>5</a:t>
            </a:fld>
            <a:endParaRPr lang="en-US" dirty="0"/>
          </a:p>
        </p:txBody>
      </p:sp>
    </p:spTree>
    <p:extLst>
      <p:ext uri="{BB962C8B-B14F-4D97-AF65-F5344CB8AC3E}">
        <p14:creationId xmlns:p14="http://schemas.microsoft.com/office/powerpoint/2010/main" val="9695872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544625-0ADF-4414-89A2-9E135F0C849F}" type="slidenum">
              <a:rPr lang="en-US" smtClean="0"/>
              <a:t>6</a:t>
            </a:fld>
            <a:endParaRPr lang="en-US" dirty="0"/>
          </a:p>
        </p:txBody>
      </p:sp>
    </p:spTree>
    <p:extLst>
      <p:ext uri="{BB962C8B-B14F-4D97-AF65-F5344CB8AC3E}">
        <p14:creationId xmlns:p14="http://schemas.microsoft.com/office/powerpoint/2010/main" val="33977236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544625-0ADF-4414-89A2-9E135F0C849F}" type="slidenum">
              <a:rPr lang="en-US" smtClean="0"/>
              <a:t>7</a:t>
            </a:fld>
            <a:endParaRPr lang="en-US" dirty="0"/>
          </a:p>
        </p:txBody>
      </p:sp>
    </p:spTree>
    <p:extLst>
      <p:ext uri="{BB962C8B-B14F-4D97-AF65-F5344CB8AC3E}">
        <p14:creationId xmlns:p14="http://schemas.microsoft.com/office/powerpoint/2010/main" val="18271785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544625-0ADF-4414-89A2-9E135F0C849F}" type="slidenum">
              <a:rPr lang="en-US" smtClean="0"/>
              <a:t>8</a:t>
            </a:fld>
            <a:endParaRPr lang="en-US" dirty="0"/>
          </a:p>
        </p:txBody>
      </p:sp>
    </p:spTree>
    <p:extLst>
      <p:ext uri="{BB962C8B-B14F-4D97-AF65-F5344CB8AC3E}">
        <p14:creationId xmlns:p14="http://schemas.microsoft.com/office/powerpoint/2010/main" val="10880315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544625-0ADF-4414-89A2-9E135F0C849F}" type="slidenum">
              <a:rPr lang="en-US" smtClean="0"/>
              <a:t>9</a:t>
            </a:fld>
            <a:endParaRPr lang="en-US" dirty="0"/>
          </a:p>
        </p:txBody>
      </p:sp>
    </p:spTree>
    <p:extLst>
      <p:ext uri="{BB962C8B-B14F-4D97-AF65-F5344CB8AC3E}">
        <p14:creationId xmlns:p14="http://schemas.microsoft.com/office/powerpoint/2010/main" val="39850888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544625-0ADF-4414-89A2-9E135F0C849F}" type="slidenum">
              <a:rPr lang="en-US" smtClean="0"/>
              <a:t>10</a:t>
            </a:fld>
            <a:endParaRPr lang="en-US" dirty="0"/>
          </a:p>
        </p:txBody>
      </p:sp>
    </p:spTree>
    <p:extLst>
      <p:ext uri="{BB962C8B-B14F-4D97-AF65-F5344CB8AC3E}">
        <p14:creationId xmlns:p14="http://schemas.microsoft.com/office/powerpoint/2010/main" val="8406541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544625-0ADF-4414-89A2-9E135F0C849F}" type="slidenum">
              <a:rPr lang="en-US" smtClean="0"/>
              <a:t>11</a:t>
            </a:fld>
            <a:endParaRPr lang="en-US" dirty="0"/>
          </a:p>
        </p:txBody>
      </p:sp>
    </p:spTree>
    <p:extLst>
      <p:ext uri="{BB962C8B-B14F-4D97-AF65-F5344CB8AC3E}">
        <p14:creationId xmlns:p14="http://schemas.microsoft.com/office/powerpoint/2010/main" val="38796441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544625-0ADF-4414-89A2-9E135F0C849F}" type="slidenum">
              <a:rPr lang="en-US" smtClean="0"/>
              <a:t>12</a:t>
            </a:fld>
            <a:endParaRPr lang="en-US" dirty="0"/>
          </a:p>
        </p:txBody>
      </p:sp>
    </p:spTree>
    <p:extLst>
      <p:ext uri="{BB962C8B-B14F-4D97-AF65-F5344CB8AC3E}">
        <p14:creationId xmlns:p14="http://schemas.microsoft.com/office/powerpoint/2010/main" val="24941318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544625-0ADF-4414-89A2-9E135F0C849F}" type="slidenum">
              <a:rPr lang="en-US" smtClean="0"/>
              <a:t>13</a:t>
            </a:fld>
            <a:endParaRPr lang="en-US" dirty="0"/>
          </a:p>
        </p:txBody>
      </p:sp>
    </p:spTree>
    <p:extLst>
      <p:ext uri="{BB962C8B-B14F-4D97-AF65-F5344CB8AC3E}">
        <p14:creationId xmlns:p14="http://schemas.microsoft.com/office/powerpoint/2010/main" val="2335050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544625-0ADF-4414-89A2-9E135F0C849F}" type="slidenum">
              <a:rPr lang="en-US" smtClean="0"/>
              <a:t>14</a:t>
            </a:fld>
            <a:endParaRPr lang="en-US" dirty="0"/>
          </a:p>
        </p:txBody>
      </p:sp>
    </p:spTree>
    <p:extLst>
      <p:ext uri="{BB962C8B-B14F-4D97-AF65-F5344CB8AC3E}">
        <p14:creationId xmlns:p14="http://schemas.microsoft.com/office/powerpoint/2010/main" val="27721852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dirty="0"/>
              <a:t>Click to edit Master title style</a:t>
            </a:r>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5/29/2020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98161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dirty="0"/>
              <a:t>Click to edit Master title style</a:t>
            </a:r>
          </a:p>
        </p:txBody>
      </p:sp>
      <p:sp>
        <p:nvSpPr>
          <p:cNvPr id="3" name="Content Placeholder 2"/>
          <p:cNvSpPr>
            <a:spLocks noGrp="1"/>
          </p:cNvSpPr>
          <p:nvPr>
            <p:ph idx="1"/>
          </p:nvPr>
        </p:nvSpPr>
        <p:spPr>
          <a:xfrm>
            <a:off x="2589212" y="2133600"/>
            <a:ext cx="8915400" cy="377762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5/29/2020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22763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94996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B61BEF0D-F0BB-DE4B-95CE-6DB70DBA9567}" type="datetimeFigureOut">
              <a:rPr lang="en-US" dirty="0"/>
              <a:pPr/>
              <a:t>5/29/2020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67239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Click to edit Master title style</a:t>
            </a:r>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5/29/2020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25636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5/29/2020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3301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5/29/2020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77740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dirty="0"/>
              <a:t>Click to edit Master title style</a:t>
            </a:r>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06036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dirty="0"/>
              <a:t>Click to edit Master title style</a:t>
            </a:r>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409517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dirty="0"/>
              <a:t>Click to edit Master title style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237965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dirty="0"/>
              <a:t>Click to edit Master title style</a:t>
            </a:r>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873719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dirty="0"/>
              <a:t>Click to edit Master title style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85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dirty="0"/>
              <a:t>Click to edit Master title style</a:t>
            </a:r>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286411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dirty="0"/>
              <a:t>Click to edit Master title style</a:t>
            </a:r>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76061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5/29/2020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4603942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dirty="0"/>
              <a:t>Click to edit Master title style</a:t>
            </a:r>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5/29/2020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23340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5/29/2020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94476824"/>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video" Target="https://www.youtube.com/embed/R4RFNWMFYJQ?feature=oembed" TargetMode="External"/><Relationship Id="rId5" Type="http://schemas.openxmlformats.org/officeDocument/2006/relationships/image" Target="../media/image2.jpeg"/><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video" Target="https://www.youtube.com/embed/XPoayp0B8z4?feature=oembed" TargetMode="External"/><Relationship Id="rId6" Type="http://schemas.openxmlformats.org/officeDocument/2006/relationships/image" Target="../media/image3.jpeg"/><Relationship Id="rId5" Type="http://schemas.openxmlformats.org/officeDocument/2006/relationships/hyperlink" Target="https://www.youtube.com/watch?v=XPoayp0B8z4" TargetMode="External"/><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hyperlink" Target="https://www.bahai.org/library/authoritative-texts/bahaullah/kitab-i-aqdas/10%23859540113"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video" Target="https://www.youtube.com/embed/-EZqKqXy_No?feature=oembed" TargetMode="External"/><Relationship Id="rId6" Type="http://schemas.openxmlformats.org/officeDocument/2006/relationships/image" Target="../media/image4.jpeg"/><Relationship Id="rId5" Type="http://schemas.openxmlformats.org/officeDocument/2006/relationships/hyperlink" Target="https://www.youtube.com/watch?v=-EZqKqXy_No" TargetMode="Externa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ight sky with mountains far away on the horizon">
            <a:extLst>
              <a:ext uri="{FF2B5EF4-FFF2-40B4-BE49-F238E27FC236}">
                <a16:creationId xmlns:a16="http://schemas.microsoft.com/office/drawing/2014/main" id="{7C454B0C-0819-4D56-9275-BCE254DA659D}"/>
              </a:ext>
            </a:extLst>
          </p:cNvPr>
          <p:cNvPicPr>
            <a:picLocks noChangeAspect="1"/>
          </p:cNvPicPr>
          <p:nvPr/>
        </p:nvPicPr>
        <p:blipFill rotWithShape="1">
          <a:blip r:embed="rId3">
            <a:alphaModFix amt="20000"/>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6" name="Subtitle 5">
            <a:extLst>
              <a:ext uri="{FF2B5EF4-FFF2-40B4-BE49-F238E27FC236}">
                <a16:creationId xmlns:a16="http://schemas.microsoft.com/office/drawing/2014/main" id="{FCE38AF4-6B0E-43DA-A99F-E4F2A003F7DF}"/>
              </a:ext>
            </a:extLst>
          </p:cNvPr>
          <p:cNvSpPr>
            <a:spLocks noGrp="1"/>
          </p:cNvSpPr>
          <p:nvPr>
            <p:ph type="subTitle" idx="1"/>
          </p:nvPr>
        </p:nvSpPr>
        <p:spPr>
          <a:xfrm>
            <a:off x="1808628" y="214672"/>
            <a:ext cx="9695984" cy="6423111"/>
          </a:xfrm>
        </p:spPr>
        <p:txBody>
          <a:bodyPr/>
          <a:lstStyle/>
          <a:p>
            <a:r>
              <a:rPr lang="en-US" dirty="0"/>
              <a:t>                                                                </a:t>
            </a:r>
            <a:r>
              <a:rPr lang="en-US" sz="2000" b="1" dirty="0"/>
              <a:t>   1</a:t>
            </a:r>
            <a:r>
              <a:rPr lang="en-US" sz="2000" dirty="0"/>
              <a:t> </a:t>
            </a:r>
          </a:p>
          <a:p>
            <a:endParaRPr lang="en-US" dirty="0"/>
          </a:p>
          <a:p>
            <a:endParaRPr lang="en-US" dirty="0"/>
          </a:p>
          <a:p>
            <a:r>
              <a:rPr lang="en-US" sz="2800" dirty="0"/>
              <a:t>O Thou loving Provider! These souls have hearkened to the summons of the Kingdom, and have gazed upon the glory of the Sun of Truth. They have risen upward to the refreshing skies of love; they are enamored of Thy nature, and they worship Thy beauty. Unto Thee have they turned themselves, speaking together with Thee, seeking out Thy dwelling, and thirsting for the waterbrooks of Thy heavenly realm. </a:t>
            </a:r>
          </a:p>
          <a:p>
            <a:r>
              <a:rPr lang="en-US" sz="2800" dirty="0"/>
              <a:t>   Thou art the Giver, the Bestower, the Ever-Loving.</a:t>
            </a:r>
          </a:p>
          <a:p>
            <a:endParaRPr lang="en-US" sz="2800" dirty="0"/>
          </a:p>
          <a:p>
            <a:r>
              <a:rPr lang="en-US" sz="2800" dirty="0"/>
              <a:t> 'Abdu'l-Bahá</a:t>
            </a:r>
          </a:p>
          <a:p>
            <a:endParaRPr lang="en-US" sz="2000" dirty="0"/>
          </a:p>
        </p:txBody>
      </p:sp>
    </p:spTree>
    <p:extLst>
      <p:ext uri="{BB962C8B-B14F-4D97-AF65-F5344CB8AC3E}">
        <p14:creationId xmlns:p14="http://schemas.microsoft.com/office/powerpoint/2010/main" val="3417721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ight sky with mountains far away on the horizon">
            <a:extLst>
              <a:ext uri="{FF2B5EF4-FFF2-40B4-BE49-F238E27FC236}">
                <a16:creationId xmlns:a16="http://schemas.microsoft.com/office/drawing/2014/main" id="{7C454B0C-0819-4D56-9275-BCE254DA659D}"/>
              </a:ext>
            </a:extLst>
          </p:cNvPr>
          <p:cNvPicPr>
            <a:picLocks noChangeAspect="1"/>
          </p:cNvPicPr>
          <p:nvPr/>
        </p:nvPicPr>
        <p:blipFill rotWithShape="1">
          <a:blip r:embed="rId3">
            <a:alphaModFix amt="20000"/>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6" name="Subtitle 5">
            <a:extLst>
              <a:ext uri="{FF2B5EF4-FFF2-40B4-BE49-F238E27FC236}">
                <a16:creationId xmlns:a16="http://schemas.microsoft.com/office/drawing/2014/main" id="{FCE38AF4-6B0E-43DA-A99F-E4F2A003F7DF}"/>
              </a:ext>
            </a:extLst>
          </p:cNvPr>
          <p:cNvSpPr>
            <a:spLocks noGrp="1"/>
          </p:cNvSpPr>
          <p:nvPr>
            <p:ph type="subTitle" idx="1"/>
          </p:nvPr>
        </p:nvSpPr>
        <p:spPr>
          <a:xfrm>
            <a:off x="1808628" y="214672"/>
            <a:ext cx="9695984" cy="6423111"/>
          </a:xfrm>
        </p:spPr>
        <p:txBody>
          <a:bodyPr/>
          <a:lstStyle/>
          <a:p>
            <a:r>
              <a:rPr lang="en-US" dirty="0"/>
              <a:t>                                                                 </a:t>
            </a:r>
            <a:r>
              <a:rPr lang="en-US" sz="2000" dirty="0"/>
              <a:t>   </a:t>
            </a:r>
            <a:r>
              <a:rPr lang="en-US" sz="2000" b="1" dirty="0"/>
              <a:t>2</a:t>
            </a:r>
          </a:p>
          <a:p>
            <a:endParaRPr lang="en-US" sz="2000" dirty="0"/>
          </a:p>
          <a:p>
            <a:endParaRPr lang="en-US" sz="2000" dirty="0"/>
          </a:p>
          <a:p>
            <a:endParaRPr lang="en-US" sz="2000" dirty="0"/>
          </a:p>
          <a:p>
            <a:r>
              <a:rPr lang="en-US" sz="3200" dirty="0"/>
              <a:t> “ The Great Being saith: The heaven of divine wisdom is illumined with the two luminaries of consultation and compassion. Take ye counsel together in all matters, inasmuch as consultation is the lamp of guidance which leadeth the way, and is the bestower of understanding.” </a:t>
            </a:r>
          </a:p>
          <a:p>
            <a:endParaRPr lang="en-US" sz="3200" dirty="0"/>
          </a:p>
          <a:p>
            <a:r>
              <a:rPr lang="en-US" sz="3200" dirty="0"/>
              <a:t>Bahá'u'lláh</a:t>
            </a:r>
          </a:p>
        </p:txBody>
      </p:sp>
    </p:spTree>
    <p:extLst>
      <p:ext uri="{BB962C8B-B14F-4D97-AF65-F5344CB8AC3E}">
        <p14:creationId xmlns:p14="http://schemas.microsoft.com/office/powerpoint/2010/main" val="43269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ight sky with mountains far away on the horizon">
            <a:extLst>
              <a:ext uri="{FF2B5EF4-FFF2-40B4-BE49-F238E27FC236}">
                <a16:creationId xmlns:a16="http://schemas.microsoft.com/office/drawing/2014/main" id="{7C454B0C-0819-4D56-9275-BCE254DA659D}"/>
              </a:ext>
            </a:extLst>
          </p:cNvPr>
          <p:cNvPicPr>
            <a:picLocks noChangeAspect="1"/>
          </p:cNvPicPr>
          <p:nvPr/>
        </p:nvPicPr>
        <p:blipFill rotWithShape="1">
          <a:blip r:embed="rId3">
            <a:alphaModFix amt="20000"/>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6" name="Subtitle 5">
            <a:extLst>
              <a:ext uri="{FF2B5EF4-FFF2-40B4-BE49-F238E27FC236}">
                <a16:creationId xmlns:a16="http://schemas.microsoft.com/office/drawing/2014/main" id="{FCE38AF4-6B0E-43DA-A99F-E4F2A003F7DF}"/>
              </a:ext>
            </a:extLst>
          </p:cNvPr>
          <p:cNvSpPr>
            <a:spLocks noGrp="1"/>
          </p:cNvSpPr>
          <p:nvPr>
            <p:ph type="subTitle" idx="1"/>
          </p:nvPr>
        </p:nvSpPr>
        <p:spPr>
          <a:xfrm>
            <a:off x="1808628" y="214672"/>
            <a:ext cx="9695984" cy="6423111"/>
          </a:xfrm>
        </p:spPr>
        <p:txBody>
          <a:bodyPr>
            <a:normAutofit fontScale="85000" lnSpcReduction="10000"/>
          </a:bodyPr>
          <a:lstStyle/>
          <a:p>
            <a:r>
              <a:rPr lang="en-US" dirty="0"/>
              <a:t>                                                                                   </a:t>
            </a:r>
            <a:r>
              <a:rPr lang="en-US" sz="2400" b="1" dirty="0"/>
              <a:t>3</a:t>
            </a:r>
          </a:p>
          <a:p>
            <a:endParaRPr lang="en-US" sz="2000" dirty="0"/>
          </a:p>
          <a:p>
            <a:endParaRPr lang="en-US" sz="2000" dirty="0"/>
          </a:p>
          <a:p>
            <a:endParaRPr lang="en-US" sz="2000" dirty="0"/>
          </a:p>
          <a:p>
            <a:r>
              <a:rPr lang="en-US" sz="3600" dirty="0"/>
              <a:t>"Say: no man can attain his true station except through his justice. No power can exist except through unity. No welfare and no well-being can be attained except through consultation."  </a:t>
            </a:r>
          </a:p>
          <a:p>
            <a:endParaRPr lang="en-US" sz="3600" dirty="0"/>
          </a:p>
          <a:p>
            <a:endParaRPr lang="en-US" sz="3600" dirty="0"/>
          </a:p>
          <a:p>
            <a:r>
              <a:rPr lang="en-US" sz="3600" dirty="0" err="1"/>
              <a:t>Bahá'u'lláh</a:t>
            </a:r>
            <a:endParaRPr lang="en-US" sz="3600" dirty="0"/>
          </a:p>
          <a:p>
            <a:endParaRPr lang="en-US" sz="2000" dirty="0"/>
          </a:p>
          <a:p>
            <a:endParaRPr lang="en-US" dirty="0"/>
          </a:p>
          <a:p>
            <a:endParaRPr lang="en-US" dirty="0"/>
          </a:p>
          <a:p>
            <a:r>
              <a:rPr lang="en-US" dirty="0"/>
              <a:t>    </a:t>
            </a:r>
          </a:p>
          <a:p>
            <a:endParaRPr lang="en-US" dirty="0"/>
          </a:p>
          <a:p>
            <a:endParaRPr lang="en-US" dirty="0"/>
          </a:p>
          <a:p>
            <a:endParaRPr lang="en-US" dirty="0"/>
          </a:p>
        </p:txBody>
      </p:sp>
    </p:spTree>
    <p:extLst>
      <p:ext uri="{BB962C8B-B14F-4D97-AF65-F5344CB8AC3E}">
        <p14:creationId xmlns:p14="http://schemas.microsoft.com/office/powerpoint/2010/main" val="95583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ight sky with mountains far away on the horizon">
            <a:extLst>
              <a:ext uri="{FF2B5EF4-FFF2-40B4-BE49-F238E27FC236}">
                <a16:creationId xmlns:a16="http://schemas.microsoft.com/office/drawing/2014/main" id="{7C454B0C-0819-4D56-9275-BCE254DA659D}"/>
              </a:ext>
            </a:extLst>
          </p:cNvPr>
          <p:cNvPicPr>
            <a:picLocks noChangeAspect="1"/>
          </p:cNvPicPr>
          <p:nvPr/>
        </p:nvPicPr>
        <p:blipFill rotWithShape="1">
          <a:blip r:embed="rId3">
            <a:alphaModFix amt="20000"/>
            <a:extLst>
              <a:ext uri="{28A0092B-C50C-407E-A947-70E740481C1C}">
                <a14:useLocalDpi xmlns:a14="http://schemas.microsoft.com/office/drawing/2010/main"/>
              </a:ext>
            </a:extLst>
          </a:blip>
          <a:srcRect/>
          <a:stretch/>
        </p:blipFill>
        <p:spPr>
          <a:xfrm>
            <a:off x="-60594" y="-34626"/>
            <a:ext cx="12191980" cy="6857990"/>
          </a:xfrm>
          <a:prstGeom prst="rect">
            <a:avLst/>
          </a:prstGeom>
        </p:spPr>
      </p:pic>
      <p:sp>
        <p:nvSpPr>
          <p:cNvPr id="6" name="Subtitle 5">
            <a:extLst>
              <a:ext uri="{FF2B5EF4-FFF2-40B4-BE49-F238E27FC236}">
                <a16:creationId xmlns:a16="http://schemas.microsoft.com/office/drawing/2014/main" id="{FCE38AF4-6B0E-43DA-A99F-E4F2A003F7DF}"/>
              </a:ext>
            </a:extLst>
          </p:cNvPr>
          <p:cNvSpPr>
            <a:spLocks noGrp="1"/>
          </p:cNvSpPr>
          <p:nvPr>
            <p:ph type="subTitle" idx="1"/>
          </p:nvPr>
        </p:nvSpPr>
        <p:spPr>
          <a:xfrm>
            <a:off x="1721201" y="266627"/>
            <a:ext cx="10033516" cy="6423111"/>
          </a:xfrm>
        </p:spPr>
        <p:txBody>
          <a:bodyPr>
            <a:normAutofit fontScale="47500" lnSpcReduction="20000"/>
          </a:bodyPr>
          <a:lstStyle/>
          <a:p>
            <a:r>
              <a:rPr lang="en-US" dirty="0"/>
              <a:t>                                                                                                 </a:t>
            </a:r>
            <a:r>
              <a:rPr lang="en-US" sz="2600" dirty="0"/>
              <a:t>                               </a:t>
            </a:r>
            <a:r>
              <a:rPr lang="en-US" sz="4200" b="1" dirty="0"/>
              <a:t>4</a:t>
            </a:r>
          </a:p>
          <a:p>
            <a:endParaRPr lang="en-US" sz="2000" dirty="0"/>
          </a:p>
          <a:p>
            <a:endParaRPr lang="en-US" sz="2000" dirty="0"/>
          </a:p>
          <a:p>
            <a:r>
              <a:rPr lang="en-US" sz="2000" dirty="0"/>
              <a:t> </a:t>
            </a:r>
            <a:r>
              <a:rPr lang="en-US" sz="3000" dirty="0"/>
              <a:t>  </a:t>
            </a:r>
            <a:r>
              <a:rPr lang="en-US" sz="6500" dirty="0"/>
              <a:t>"Consultation bestoweth greater awareness and transmuteth conjecture into certitude. It is a shining light which, in a dark world, leadeth the way and guideth. For everything there is and will continue to be a station of perfection and maturity. The maturity of the gift of understanding is made manifest through consultation." </a:t>
            </a:r>
          </a:p>
          <a:p>
            <a:endParaRPr lang="en-US" sz="6500" dirty="0"/>
          </a:p>
          <a:p>
            <a:endParaRPr lang="en-US" sz="6500" dirty="0"/>
          </a:p>
          <a:p>
            <a:endParaRPr lang="en-US" sz="6500" dirty="0"/>
          </a:p>
          <a:p>
            <a:r>
              <a:rPr lang="en-US" sz="6500" dirty="0"/>
              <a:t>Bahá'u'lláh</a:t>
            </a:r>
            <a:endParaRPr lang="en-US" dirty="0"/>
          </a:p>
          <a:p>
            <a:endParaRPr lang="en-US" dirty="0"/>
          </a:p>
          <a:p>
            <a:endParaRPr lang="en-US" dirty="0"/>
          </a:p>
        </p:txBody>
      </p:sp>
    </p:spTree>
    <p:extLst>
      <p:ext uri="{BB962C8B-B14F-4D97-AF65-F5344CB8AC3E}">
        <p14:creationId xmlns:p14="http://schemas.microsoft.com/office/powerpoint/2010/main" val="538961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ight sky with mountains far away on the horizon">
            <a:extLst>
              <a:ext uri="{FF2B5EF4-FFF2-40B4-BE49-F238E27FC236}">
                <a16:creationId xmlns:a16="http://schemas.microsoft.com/office/drawing/2014/main" id="{7C454B0C-0819-4D56-9275-BCE254DA659D}"/>
              </a:ext>
            </a:extLst>
          </p:cNvPr>
          <p:cNvPicPr>
            <a:picLocks noChangeAspect="1"/>
          </p:cNvPicPr>
          <p:nvPr/>
        </p:nvPicPr>
        <p:blipFill rotWithShape="1">
          <a:blip r:embed="rId4">
            <a:alphaModFix amt="20000"/>
            <a:extLst>
              <a:ext uri="{28A0092B-C50C-407E-A947-70E740481C1C}">
                <a14:useLocalDpi xmlns:a14="http://schemas.microsoft.com/office/drawing/2010/main"/>
              </a:ext>
            </a:extLst>
          </a:blip>
          <a:srcRect/>
          <a:stretch/>
        </p:blipFill>
        <p:spPr>
          <a:xfrm>
            <a:off x="-60594" y="-34626"/>
            <a:ext cx="12191980" cy="6857990"/>
          </a:xfrm>
          <a:prstGeom prst="rect">
            <a:avLst/>
          </a:prstGeom>
        </p:spPr>
      </p:pic>
      <p:sp>
        <p:nvSpPr>
          <p:cNvPr id="6" name="Subtitle 5">
            <a:extLst>
              <a:ext uri="{FF2B5EF4-FFF2-40B4-BE49-F238E27FC236}">
                <a16:creationId xmlns:a16="http://schemas.microsoft.com/office/drawing/2014/main" id="{FCE38AF4-6B0E-43DA-A99F-E4F2A003F7DF}"/>
              </a:ext>
            </a:extLst>
          </p:cNvPr>
          <p:cNvSpPr>
            <a:spLocks noGrp="1"/>
          </p:cNvSpPr>
          <p:nvPr>
            <p:ph type="subTitle" idx="1"/>
          </p:nvPr>
        </p:nvSpPr>
        <p:spPr>
          <a:xfrm>
            <a:off x="1185173" y="266627"/>
            <a:ext cx="10752393" cy="6423111"/>
          </a:xfrm>
        </p:spPr>
        <p:txBody>
          <a:bodyPr>
            <a:normAutofit/>
          </a:bodyPr>
          <a:lstStyle/>
          <a:p>
            <a:r>
              <a:rPr lang="en-US" dirty="0"/>
              <a:t>                                                                  </a:t>
            </a:r>
            <a:endParaRPr lang="en-US" sz="2000" dirty="0"/>
          </a:p>
          <a:p>
            <a:endParaRPr lang="en-US" sz="2000" dirty="0"/>
          </a:p>
          <a:p>
            <a:endParaRPr lang="en-US" sz="2000" dirty="0"/>
          </a:p>
          <a:p>
            <a:r>
              <a:rPr lang="en-US" sz="2000" dirty="0"/>
              <a:t>       </a:t>
            </a:r>
          </a:p>
          <a:p>
            <a:endParaRPr lang="en-US" sz="2000" dirty="0"/>
          </a:p>
          <a:p>
            <a:r>
              <a:rPr lang="en-US" sz="2000" dirty="0"/>
              <a:t>    </a:t>
            </a:r>
            <a:r>
              <a:rPr lang="en-US" sz="2400" baseline="30000" dirty="0"/>
              <a:t>https://</a:t>
            </a:r>
            <a:r>
              <a:rPr lang="en-US" sz="2400" baseline="30000" dirty="0" err="1"/>
              <a:t>www.youtube.com</a:t>
            </a:r>
            <a:r>
              <a:rPr lang="en-US" sz="2400" baseline="30000" dirty="0"/>
              <a:t>/</a:t>
            </a:r>
            <a:r>
              <a:rPr lang="en-US" sz="2400" baseline="30000" dirty="0" err="1"/>
              <a:t>watch?v</a:t>
            </a:r>
            <a:r>
              <a:rPr lang="en-US" sz="2400" baseline="30000" dirty="0"/>
              <a:t>=R4RFNWMFYJQ  Spanish song "</a:t>
            </a:r>
            <a:r>
              <a:rPr lang="en-US" sz="2400" baseline="30000" dirty="0" err="1"/>
              <a:t>Ruiseñor</a:t>
            </a:r>
            <a:r>
              <a:rPr lang="en-US" sz="2400" baseline="30000" dirty="0"/>
              <a:t> [ Nightingale ]</a:t>
            </a:r>
            <a:endParaRPr lang="en-US" sz="2400" dirty="0"/>
          </a:p>
          <a:p>
            <a:endParaRPr lang="en-US" sz="2400" dirty="0"/>
          </a:p>
          <a:p>
            <a:endParaRPr lang="en-US" dirty="0"/>
          </a:p>
          <a:p>
            <a:endParaRPr lang="en-US" dirty="0"/>
          </a:p>
          <a:p>
            <a:endParaRPr lang="en-US" dirty="0"/>
          </a:p>
          <a:p>
            <a:endParaRPr lang="en-US" dirty="0"/>
          </a:p>
          <a:p>
            <a:r>
              <a:rPr lang="en-US" dirty="0"/>
              <a:t>    </a:t>
            </a:r>
          </a:p>
          <a:p>
            <a:endParaRPr lang="en-US" dirty="0"/>
          </a:p>
          <a:p>
            <a:endParaRPr lang="en-US" dirty="0"/>
          </a:p>
          <a:p>
            <a:endParaRPr lang="en-US" dirty="0"/>
          </a:p>
        </p:txBody>
      </p:sp>
      <p:pic>
        <p:nvPicPr>
          <p:cNvPr id="2" name="Online Media 1" title="Ruiseￃﾱor [ Nightingale ] - in Spanish language">
            <a:hlinkClick r:id="" action="ppaction://media"/>
            <a:extLst>
              <a:ext uri="{FF2B5EF4-FFF2-40B4-BE49-F238E27FC236}">
                <a16:creationId xmlns:a16="http://schemas.microsoft.com/office/drawing/2014/main" id="{ED96CBCA-A4B5-41E7-8CC5-6887F64EBA3D}"/>
              </a:ext>
            </a:extLst>
          </p:cNvPr>
          <p:cNvPicPr>
            <a:picLocks noRot="1" noChangeAspect="1"/>
          </p:cNvPicPr>
          <p:nvPr>
            <a:videoFile r:link="rId1"/>
          </p:nvPr>
        </p:nvPicPr>
        <p:blipFill>
          <a:blip r:embed="rId5"/>
          <a:stretch>
            <a:fillRect/>
          </a:stretch>
        </p:blipFill>
        <p:spPr>
          <a:xfrm>
            <a:off x="900435" y="571500"/>
            <a:ext cx="10391131" cy="5845011"/>
          </a:xfrm>
          <a:prstGeom prst="rect">
            <a:avLst/>
          </a:prstGeom>
        </p:spPr>
      </p:pic>
    </p:spTree>
    <p:extLst>
      <p:ext uri="{BB962C8B-B14F-4D97-AF65-F5344CB8AC3E}">
        <p14:creationId xmlns:p14="http://schemas.microsoft.com/office/powerpoint/2010/main" val="858157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ight sky with mountains far away on the horizon">
            <a:extLst>
              <a:ext uri="{FF2B5EF4-FFF2-40B4-BE49-F238E27FC236}">
                <a16:creationId xmlns:a16="http://schemas.microsoft.com/office/drawing/2014/main" id="{7C454B0C-0819-4D56-9275-BCE254DA659D}"/>
              </a:ext>
            </a:extLst>
          </p:cNvPr>
          <p:cNvPicPr>
            <a:picLocks noChangeAspect="1"/>
          </p:cNvPicPr>
          <p:nvPr/>
        </p:nvPicPr>
        <p:blipFill rotWithShape="1">
          <a:blip r:embed="rId3">
            <a:alphaModFix amt="20000"/>
            <a:extLst>
              <a:ext uri="{28A0092B-C50C-407E-A947-70E740481C1C}">
                <a14:useLocalDpi xmlns:a14="http://schemas.microsoft.com/office/drawing/2010/main"/>
              </a:ext>
            </a:extLst>
          </a:blip>
          <a:srcRect/>
          <a:stretch/>
        </p:blipFill>
        <p:spPr>
          <a:xfrm>
            <a:off x="104506" y="-2777826"/>
            <a:ext cx="12191980" cy="6857990"/>
          </a:xfrm>
          <a:prstGeom prst="rect">
            <a:avLst/>
          </a:prstGeom>
        </p:spPr>
      </p:pic>
      <p:sp>
        <p:nvSpPr>
          <p:cNvPr id="6" name="Subtitle 5">
            <a:extLst>
              <a:ext uri="{FF2B5EF4-FFF2-40B4-BE49-F238E27FC236}">
                <a16:creationId xmlns:a16="http://schemas.microsoft.com/office/drawing/2014/main" id="{FCE38AF4-6B0E-43DA-A99F-E4F2A003F7DF}"/>
              </a:ext>
            </a:extLst>
          </p:cNvPr>
          <p:cNvSpPr>
            <a:spLocks noGrp="1"/>
          </p:cNvSpPr>
          <p:nvPr>
            <p:ph type="subTitle" idx="1"/>
          </p:nvPr>
        </p:nvSpPr>
        <p:spPr>
          <a:xfrm>
            <a:off x="1731249" y="266627"/>
            <a:ext cx="10356245" cy="6423111"/>
          </a:xfrm>
        </p:spPr>
        <p:txBody>
          <a:bodyPr>
            <a:normAutofit lnSpcReduction="10000"/>
          </a:bodyPr>
          <a:lstStyle/>
          <a:p>
            <a:r>
              <a:rPr lang="en-US" dirty="0"/>
              <a:t>                                                                      </a:t>
            </a:r>
            <a:r>
              <a:rPr lang="en-US" sz="2000" b="1" dirty="0"/>
              <a:t>5</a:t>
            </a:r>
          </a:p>
          <a:p>
            <a:endParaRPr lang="en-US" sz="2000" dirty="0"/>
          </a:p>
          <a:p>
            <a:r>
              <a:rPr lang="en-US" sz="2000" dirty="0"/>
              <a:t>  </a:t>
            </a:r>
          </a:p>
          <a:p>
            <a:r>
              <a:rPr lang="en-US" sz="3200" dirty="0"/>
              <a:t> "Settle all things, both great and small, by consultation. Without prior consultation, take no important step in your own personal affairs. Concern yourselves with one another. Help along one another's projects and plans. Grieve over one another. Let none in the whole country go in need. Befriend one another until ye become as a single body, one and all..." </a:t>
            </a:r>
          </a:p>
          <a:p>
            <a:endParaRPr lang="en-US" sz="3200" dirty="0"/>
          </a:p>
          <a:p>
            <a:r>
              <a:rPr lang="en-US" sz="3200" dirty="0"/>
              <a:t>'</a:t>
            </a:r>
            <a:r>
              <a:rPr lang="en-US" sz="3200" dirty="0" err="1"/>
              <a:t>Abdu'l-Bahá</a:t>
            </a:r>
            <a:endParaRPr lang="en-US" sz="3200" dirty="0"/>
          </a:p>
        </p:txBody>
      </p:sp>
    </p:spTree>
    <p:extLst>
      <p:ext uri="{BB962C8B-B14F-4D97-AF65-F5344CB8AC3E}">
        <p14:creationId xmlns:p14="http://schemas.microsoft.com/office/powerpoint/2010/main" val="4133338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ight sky with mountains far away on the horizon">
            <a:extLst>
              <a:ext uri="{FF2B5EF4-FFF2-40B4-BE49-F238E27FC236}">
                <a16:creationId xmlns:a16="http://schemas.microsoft.com/office/drawing/2014/main" id="{7C454B0C-0819-4D56-9275-BCE254DA659D}"/>
              </a:ext>
            </a:extLst>
          </p:cNvPr>
          <p:cNvPicPr>
            <a:picLocks noChangeAspect="1"/>
          </p:cNvPicPr>
          <p:nvPr/>
        </p:nvPicPr>
        <p:blipFill rotWithShape="1">
          <a:blip r:embed="rId3">
            <a:alphaModFix amt="20000"/>
            <a:extLst>
              <a:ext uri="{28A0092B-C50C-407E-A947-70E740481C1C}">
                <a14:useLocalDpi xmlns:a14="http://schemas.microsoft.com/office/drawing/2010/main"/>
              </a:ext>
            </a:extLst>
          </a:blip>
          <a:srcRect/>
          <a:stretch/>
        </p:blipFill>
        <p:spPr>
          <a:xfrm>
            <a:off x="-60594" y="-34626"/>
            <a:ext cx="12191980" cy="6857990"/>
          </a:xfrm>
          <a:prstGeom prst="rect">
            <a:avLst/>
          </a:prstGeom>
        </p:spPr>
      </p:pic>
      <p:sp>
        <p:nvSpPr>
          <p:cNvPr id="6" name="Subtitle 5">
            <a:extLst>
              <a:ext uri="{FF2B5EF4-FFF2-40B4-BE49-F238E27FC236}">
                <a16:creationId xmlns:a16="http://schemas.microsoft.com/office/drawing/2014/main" id="{FCE38AF4-6B0E-43DA-A99F-E4F2A003F7DF}"/>
              </a:ext>
            </a:extLst>
          </p:cNvPr>
          <p:cNvSpPr>
            <a:spLocks noGrp="1"/>
          </p:cNvSpPr>
          <p:nvPr>
            <p:ph type="subTitle" idx="1"/>
          </p:nvPr>
        </p:nvSpPr>
        <p:spPr>
          <a:xfrm>
            <a:off x="1736967" y="217444"/>
            <a:ext cx="10292124" cy="6423111"/>
          </a:xfrm>
        </p:spPr>
        <p:txBody>
          <a:bodyPr>
            <a:normAutofit fontScale="55000" lnSpcReduction="20000"/>
          </a:bodyPr>
          <a:lstStyle/>
          <a:p>
            <a:r>
              <a:rPr lang="en-US" dirty="0"/>
              <a:t>							                                </a:t>
            </a:r>
            <a:r>
              <a:rPr lang="en-US" sz="3200" dirty="0"/>
              <a:t>  </a:t>
            </a:r>
            <a:r>
              <a:rPr lang="en-US" sz="3600" b="1" dirty="0"/>
              <a:t>6</a:t>
            </a:r>
          </a:p>
          <a:p>
            <a:endParaRPr lang="en-US" sz="2000" dirty="0"/>
          </a:p>
          <a:p>
            <a:endParaRPr lang="en-US" sz="2000" dirty="0"/>
          </a:p>
          <a:p>
            <a:r>
              <a:rPr lang="en-US" sz="2000" dirty="0"/>
              <a:t>  </a:t>
            </a:r>
          </a:p>
          <a:p>
            <a:endParaRPr lang="en-US" sz="2000" dirty="0"/>
          </a:p>
          <a:p>
            <a:r>
              <a:rPr lang="en-US" sz="5800" dirty="0"/>
              <a:t>"The prime requisites for them that take counsel together are purity of motive, radiance of spirit, detachment from all else save God, attraction to His Divine Fragrances, humility and lowliness amongst His loved ones, patience and long-suffering in difficulties and servitude to His exalted Threshold. Should they be graciously aided to acquire these attributes, victory from the unseen Kingdom of Baha shall be vouchsafed to them.”  </a:t>
            </a:r>
          </a:p>
          <a:p>
            <a:endParaRPr lang="en-US" sz="5800" dirty="0"/>
          </a:p>
          <a:p>
            <a:r>
              <a:rPr lang="en-US" sz="4500" dirty="0"/>
              <a:t>'Abdu'l-Bahá</a:t>
            </a:r>
          </a:p>
          <a:p>
            <a:endParaRPr lang="en-US" dirty="0"/>
          </a:p>
          <a:p>
            <a:endParaRPr lang="en-US" dirty="0"/>
          </a:p>
          <a:p>
            <a:endParaRPr lang="en-US" dirty="0"/>
          </a:p>
        </p:txBody>
      </p:sp>
    </p:spTree>
    <p:extLst>
      <p:ext uri="{BB962C8B-B14F-4D97-AF65-F5344CB8AC3E}">
        <p14:creationId xmlns:p14="http://schemas.microsoft.com/office/powerpoint/2010/main" val="15565441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ight sky with mountains far away on the horizon">
            <a:extLst>
              <a:ext uri="{FF2B5EF4-FFF2-40B4-BE49-F238E27FC236}">
                <a16:creationId xmlns:a16="http://schemas.microsoft.com/office/drawing/2014/main" id="{7C454B0C-0819-4D56-9275-BCE254DA659D}"/>
              </a:ext>
            </a:extLst>
          </p:cNvPr>
          <p:cNvPicPr>
            <a:picLocks noChangeAspect="1"/>
          </p:cNvPicPr>
          <p:nvPr/>
        </p:nvPicPr>
        <p:blipFill rotWithShape="1">
          <a:blip r:embed="rId3">
            <a:alphaModFix amt="20000"/>
            <a:extLst>
              <a:ext uri="{28A0092B-C50C-407E-A947-70E740481C1C}">
                <a14:useLocalDpi xmlns:a14="http://schemas.microsoft.com/office/drawing/2010/main"/>
              </a:ext>
            </a:extLst>
          </a:blip>
          <a:srcRect/>
          <a:stretch/>
        </p:blipFill>
        <p:spPr>
          <a:xfrm>
            <a:off x="127001" y="152400"/>
            <a:ext cx="11953585" cy="6670964"/>
          </a:xfrm>
          <a:prstGeom prst="rect">
            <a:avLst/>
          </a:prstGeom>
        </p:spPr>
      </p:pic>
      <p:sp>
        <p:nvSpPr>
          <p:cNvPr id="6" name="Subtitle 5">
            <a:extLst>
              <a:ext uri="{FF2B5EF4-FFF2-40B4-BE49-F238E27FC236}">
                <a16:creationId xmlns:a16="http://schemas.microsoft.com/office/drawing/2014/main" id="{FCE38AF4-6B0E-43DA-A99F-E4F2A003F7DF}"/>
              </a:ext>
            </a:extLst>
          </p:cNvPr>
          <p:cNvSpPr>
            <a:spLocks noGrp="1"/>
          </p:cNvSpPr>
          <p:nvPr>
            <p:ph type="subTitle" idx="1"/>
          </p:nvPr>
        </p:nvSpPr>
        <p:spPr>
          <a:xfrm>
            <a:off x="1675119" y="152400"/>
            <a:ext cx="10262448" cy="6537338"/>
          </a:xfrm>
        </p:spPr>
        <p:txBody>
          <a:bodyPr>
            <a:normAutofit fontScale="25000" lnSpcReduction="20000"/>
          </a:bodyPr>
          <a:lstStyle/>
          <a:p>
            <a:r>
              <a:rPr lang="en-US" dirty="0"/>
              <a:t>                                                                                    </a:t>
            </a:r>
            <a:endParaRPr lang="en-US" sz="2000" dirty="0"/>
          </a:p>
          <a:p>
            <a:pPr algn="ctr"/>
            <a:endParaRPr lang="en-US" sz="7200" dirty="0"/>
          </a:p>
          <a:p>
            <a:r>
              <a:rPr lang="en-US" sz="7200" b="1" dirty="0"/>
              <a:t>                                                                        7</a:t>
            </a:r>
          </a:p>
          <a:p>
            <a:r>
              <a:rPr lang="en-US" sz="3300" dirty="0"/>
              <a:t>  </a:t>
            </a:r>
            <a:endParaRPr lang="en-US" sz="7000" dirty="0"/>
          </a:p>
          <a:p>
            <a:endParaRPr lang="en-US" sz="7000" dirty="0"/>
          </a:p>
          <a:p>
            <a:r>
              <a:rPr lang="en-US" sz="9600" dirty="0"/>
              <a:t>"The Great Being saith: O ye children of men! The fundamental purpose animating the Faith of God and His Religion is to safeguard the interests and promote the unity of the human race, and to foster the spirit of love and fellowship amongst men. Suffer it not to become a source of dissension and discord, of hate and enmity. This is the straight Path, the fixed and immovable foundation. Whatsoever is raised on this foundation, the changes and chances of the world can never impair its strength, nor will the revolution of countless centuries undermine its structure, Our hope is that the world's religious leaders and the rulers thereof will unitedly arise for the reformation of this age and rehabilitation of its fortunes. Let them, after meditating on its needs, take counsel together and, through anxious and full deliberation, administer to a diseased and sorely-afflicted world the remedy it </a:t>
            </a:r>
            <a:r>
              <a:rPr lang="en-US" sz="9600" dirty="0" err="1"/>
              <a:t>requireth</a:t>
            </a:r>
            <a:r>
              <a:rPr lang="en-US" sz="9600" dirty="0"/>
              <a:t>.”</a:t>
            </a:r>
            <a:endParaRPr lang="en-US" sz="9600" b="1" dirty="0"/>
          </a:p>
          <a:p>
            <a:endParaRPr lang="en-US" sz="9600" b="1" dirty="0"/>
          </a:p>
          <a:p>
            <a:r>
              <a:rPr lang="en-US" sz="9600" b="1" dirty="0"/>
              <a:t>  </a:t>
            </a:r>
            <a:r>
              <a:rPr lang="en-US" sz="9600" dirty="0"/>
              <a:t>Bahá'u'lláh       </a:t>
            </a:r>
          </a:p>
          <a:p>
            <a:endParaRPr lang="en-US" sz="2000" dirty="0"/>
          </a:p>
          <a:p>
            <a:endParaRPr lang="en-US" sz="2000" dirty="0"/>
          </a:p>
          <a:p>
            <a:r>
              <a:rPr lang="en-US" sz="2000" dirty="0"/>
              <a:t>    </a:t>
            </a:r>
            <a:endParaRPr lang="en-US" dirty="0"/>
          </a:p>
          <a:p>
            <a:endParaRPr lang="en-US" dirty="0"/>
          </a:p>
          <a:p>
            <a:endParaRPr lang="en-US" dirty="0"/>
          </a:p>
          <a:p>
            <a:endParaRPr lang="en-US" dirty="0"/>
          </a:p>
          <a:p>
            <a:endParaRPr lang="en-US" dirty="0"/>
          </a:p>
          <a:p>
            <a:endParaRPr lang="en-US" dirty="0"/>
          </a:p>
          <a:p>
            <a:r>
              <a:rPr lang="en-US" dirty="0"/>
              <a:t>    </a:t>
            </a:r>
          </a:p>
          <a:p>
            <a:endParaRPr lang="en-US" dirty="0"/>
          </a:p>
          <a:p>
            <a:endParaRPr lang="en-US" dirty="0"/>
          </a:p>
          <a:p>
            <a:endParaRPr lang="en-US" dirty="0"/>
          </a:p>
        </p:txBody>
      </p:sp>
    </p:spTree>
    <p:extLst>
      <p:ext uri="{BB962C8B-B14F-4D97-AF65-F5344CB8AC3E}">
        <p14:creationId xmlns:p14="http://schemas.microsoft.com/office/powerpoint/2010/main" val="104745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ight sky with mountains far away on the horizon">
            <a:extLst>
              <a:ext uri="{FF2B5EF4-FFF2-40B4-BE49-F238E27FC236}">
                <a16:creationId xmlns:a16="http://schemas.microsoft.com/office/drawing/2014/main" id="{7C454B0C-0819-4D56-9275-BCE254DA659D}"/>
              </a:ext>
            </a:extLst>
          </p:cNvPr>
          <p:cNvPicPr>
            <a:picLocks noChangeAspect="1"/>
          </p:cNvPicPr>
          <p:nvPr/>
        </p:nvPicPr>
        <p:blipFill rotWithShape="1">
          <a:blip r:embed="rId4">
            <a:alphaModFix amt="20000"/>
            <a:extLst>
              <a:ext uri="{28A0092B-C50C-407E-A947-70E740481C1C}">
                <a14:useLocalDpi xmlns:a14="http://schemas.microsoft.com/office/drawing/2010/main"/>
              </a:ext>
            </a:extLst>
          </a:blip>
          <a:srcRect/>
          <a:stretch/>
        </p:blipFill>
        <p:spPr>
          <a:xfrm>
            <a:off x="-60594" y="-34626"/>
            <a:ext cx="12191980" cy="6857990"/>
          </a:xfrm>
          <a:prstGeom prst="rect">
            <a:avLst/>
          </a:prstGeom>
        </p:spPr>
      </p:pic>
      <p:sp>
        <p:nvSpPr>
          <p:cNvPr id="6" name="Subtitle 5">
            <a:extLst>
              <a:ext uri="{FF2B5EF4-FFF2-40B4-BE49-F238E27FC236}">
                <a16:creationId xmlns:a16="http://schemas.microsoft.com/office/drawing/2014/main" id="{FCE38AF4-6B0E-43DA-A99F-E4F2A003F7DF}"/>
              </a:ext>
            </a:extLst>
          </p:cNvPr>
          <p:cNvSpPr>
            <a:spLocks noGrp="1"/>
          </p:cNvSpPr>
          <p:nvPr>
            <p:ph type="subTitle" idx="1"/>
          </p:nvPr>
        </p:nvSpPr>
        <p:spPr>
          <a:xfrm>
            <a:off x="1185173" y="266627"/>
            <a:ext cx="10752393" cy="6423111"/>
          </a:xfrm>
        </p:spPr>
        <p:txBody>
          <a:bodyPr>
            <a:normAutofit/>
          </a:bodyPr>
          <a:lstStyle/>
          <a:p>
            <a:r>
              <a:rPr lang="en-US" dirty="0"/>
              <a:t>                                                                  </a:t>
            </a:r>
            <a:endParaRPr lang="en-US" sz="2000" dirty="0"/>
          </a:p>
          <a:p>
            <a:endParaRPr lang="en-US" sz="2000" dirty="0"/>
          </a:p>
          <a:p>
            <a:endParaRPr lang="en-US" sz="2000" dirty="0"/>
          </a:p>
          <a:p>
            <a:r>
              <a:rPr lang="en-US" sz="2000" dirty="0"/>
              <a:t>       </a:t>
            </a:r>
          </a:p>
          <a:p>
            <a:endParaRPr lang="en-US" sz="2000" dirty="0"/>
          </a:p>
          <a:p>
            <a:r>
              <a:rPr lang="en-US" sz="2000" dirty="0"/>
              <a:t>    </a:t>
            </a:r>
            <a:endParaRPr lang="en-US" dirty="0"/>
          </a:p>
          <a:p>
            <a:pPr algn="ctr"/>
            <a:r>
              <a:rPr lang="en-US" dirty="0">
                <a:hlinkClick r:id="rId5"/>
              </a:rPr>
              <a:t>https://www.youtube.com/watch?v=XPoayp0B8z4</a:t>
            </a:r>
            <a:r>
              <a:rPr lang="en-US" dirty="0"/>
              <a:t>  </a:t>
            </a:r>
          </a:p>
          <a:p>
            <a:pPr algn="ctr"/>
            <a:r>
              <a:rPr lang="en-US" dirty="0"/>
              <a:t>Red </a:t>
            </a:r>
            <a:r>
              <a:rPr lang="en-US" dirty="0" err="1"/>
              <a:t>Grammer</a:t>
            </a:r>
            <a:r>
              <a:rPr lang="en-US" dirty="0"/>
              <a:t> " With two wings"</a:t>
            </a:r>
          </a:p>
          <a:p>
            <a:r>
              <a:rPr lang="en-US" dirty="0"/>
              <a:t> </a:t>
            </a:r>
          </a:p>
          <a:p>
            <a:endParaRPr lang="en-US" dirty="0"/>
          </a:p>
          <a:p>
            <a:endParaRPr lang="en-US" dirty="0"/>
          </a:p>
          <a:p>
            <a:endParaRPr lang="en-US" dirty="0"/>
          </a:p>
          <a:p>
            <a:endParaRPr lang="en-US" dirty="0"/>
          </a:p>
          <a:p>
            <a:endParaRPr lang="en-US" dirty="0"/>
          </a:p>
          <a:p>
            <a:r>
              <a:rPr lang="en-US" dirty="0"/>
              <a:t>    </a:t>
            </a:r>
          </a:p>
          <a:p>
            <a:endParaRPr lang="en-US" dirty="0"/>
          </a:p>
          <a:p>
            <a:endParaRPr lang="en-US" dirty="0"/>
          </a:p>
          <a:p>
            <a:endParaRPr lang="en-US" dirty="0"/>
          </a:p>
        </p:txBody>
      </p:sp>
      <p:pic>
        <p:nvPicPr>
          <p:cNvPr id="2" name="Online Media 1" title="With Two Wings">
            <a:hlinkClick r:id="" action="ppaction://media"/>
            <a:extLst>
              <a:ext uri="{FF2B5EF4-FFF2-40B4-BE49-F238E27FC236}">
                <a16:creationId xmlns:a16="http://schemas.microsoft.com/office/drawing/2014/main" id="{2F2F1216-ADB5-4108-802E-8CDCB42EEDAA}"/>
              </a:ext>
            </a:extLst>
          </p:cNvPr>
          <p:cNvPicPr>
            <a:picLocks noRot="1" noChangeAspect="1"/>
          </p:cNvPicPr>
          <p:nvPr>
            <a:videoFile r:link="rId1"/>
          </p:nvPr>
        </p:nvPicPr>
        <p:blipFill>
          <a:blip r:embed="rId6"/>
          <a:stretch>
            <a:fillRect/>
          </a:stretch>
        </p:blipFill>
        <p:spPr>
          <a:xfrm>
            <a:off x="2776096" y="940880"/>
            <a:ext cx="6639807" cy="4976239"/>
          </a:xfrm>
          <a:prstGeom prst="rect">
            <a:avLst/>
          </a:prstGeom>
        </p:spPr>
      </p:pic>
    </p:spTree>
    <p:extLst>
      <p:ext uri="{BB962C8B-B14F-4D97-AF65-F5344CB8AC3E}">
        <p14:creationId xmlns:p14="http://schemas.microsoft.com/office/powerpoint/2010/main" val="3627194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ight sky with mountains far away on the horizon">
            <a:extLst>
              <a:ext uri="{FF2B5EF4-FFF2-40B4-BE49-F238E27FC236}">
                <a16:creationId xmlns:a16="http://schemas.microsoft.com/office/drawing/2014/main" id="{7C454B0C-0819-4D56-9275-BCE254DA659D}"/>
              </a:ext>
            </a:extLst>
          </p:cNvPr>
          <p:cNvPicPr>
            <a:picLocks noChangeAspect="1"/>
          </p:cNvPicPr>
          <p:nvPr/>
        </p:nvPicPr>
        <p:blipFill rotWithShape="1">
          <a:blip r:embed="rId3">
            <a:alphaModFix amt="20000"/>
            <a:extLst>
              <a:ext uri="{28A0092B-C50C-407E-A947-70E740481C1C}">
                <a14:useLocalDpi xmlns:a14="http://schemas.microsoft.com/office/drawing/2010/main"/>
              </a:ext>
            </a:extLst>
          </a:blip>
          <a:srcRect/>
          <a:stretch/>
        </p:blipFill>
        <p:spPr>
          <a:xfrm>
            <a:off x="-60594" y="-34626"/>
            <a:ext cx="12191980" cy="6857990"/>
          </a:xfrm>
          <a:prstGeom prst="rect">
            <a:avLst/>
          </a:prstGeom>
        </p:spPr>
      </p:pic>
      <p:sp>
        <p:nvSpPr>
          <p:cNvPr id="6" name="Subtitle 5">
            <a:extLst>
              <a:ext uri="{FF2B5EF4-FFF2-40B4-BE49-F238E27FC236}">
                <a16:creationId xmlns:a16="http://schemas.microsoft.com/office/drawing/2014/main" id="{FCE38AF4-6B0E-43DA-A99F-E4F2A003F7DF}"/>
              </a:ext>
            </a:extLst>
          </p:cNvPr>
          <p:cNvSpPr>
            <a:spLocks noGrp="1"/>
          </p:cNvSpPr>
          <p:nvPr>
            <p:ph type="subTitle" idx="1"/>
          </p:nvPr>
        </p:nvSpPr>
        <p:spPr>
          <a:xfrm>
            <a:off x="1759644" y="292100"/>
            <a:ext cx="10177922" cy="6397638"/>
          </a:xfrm>
        </p:spPr>
        <p:txBody>
          <a:bodyPr>
            <a:normAutofit fontScale="47500" lnSpcReduction="20000"/>
          </a:bodyPr>
          <a:lstStyle/>
          <a:p>
            <a:r>
              <a:rPr lang="en-US" dirty="0"/>
              <a:t>                                                                  </a:t>
            </a:r>
            <a:endParaRPr lang="en-US" sz="2000" dirty="0"/>
          </a:p>
          <a:p>
            <a:pPr fontAlgn="base"/>
            <a:r>
              <a:rPr lang="en-US" sz="4200" dirty="0"/>
              <a:t>                                                               </a:t>
            </a:r>
            <a:r>
              <a:rPr lang="en-US" sz="4200" b="1" dirty="0"/>
              <a:t>8</a:t>
            </a:r>
          </a:p>
          <a:p>
            <a:pPr algn="ctr" fontAlgn="base"/>
            <a:endParaRPr lang="en-US" sz="4500" dirty="0"/>
          </a:p>
          <a:p>
            <a:pPr fontAlgn="base"/>
            <a:endParaRPr lang="en-US" sz="2000" dirty="0"/>
          </a:p>
          <a:p>
            <a:pPr fontAlgn="base"/>
            <a:r>
              <a:rPr lang="en-US" sz="5100" dirty="0" err="1"/>
              <a:t>Bahá’u’lláh</a:t>
            </a:r>
            <a:r>
              <a:rPr lang="en-US" sz="5100" dirty="0"/>
              <a:t> has established consultation as one of the fundamental principles of His Faith and has exhorted the believers to </a:t>
            </a:r>
            <a:r>
              <a:rPr lang="en-US" sz="5100" i="1" dirty="0"/>
              <a:t>“take counsel together in all matters.”</a:t>
            </a:r>
            <a:r>
              <a:rPr lang="en-US" sz="5100" dirty="0"/>
              <a:t> He describes consultation as </a:t>
            </a:r>
            <a:r>
              <a:rPr lang="en-US" sz="5100" i="1" dirty="0"/>
              <a:t>“the lamp of guidance which </a:t>
            </a:r>
            <a:r>
              <a:rPr lang="en-US" sz="5100" i="1" dirty="0" err="1"/>
              <a:t>leadeth</a:t>
            </a:r>
            <a:r>
              <a:rPr lang="en-US" sz="5100" i="1" dirty="0"/>
              <a:t> the way”</a:t>
            </a:r>
            <a:r>
              <a:rPr lang="en-US" sz="5100" dirty="0"/>
              <a:t> and as </a:t>
            </a:r>
            <a:r>
              <a:rPr lang="en-US" sz="5100" i="1" dirty="0"/>
              <a:t>“the </a:t>
            </a:r>
            <a:r>
              <a:rPr lang="en-US" sz="5100" i="1" dirty="0" err="1"/>
              <a:t>bestower</a:t>
            </a:r>
            <a:r>
              <a:rPr lang="en-US" sz="5100" i="1" dirty="0"/>
              <a:t> of understanding.”</a:t>
            </a:r>
            <a:r>
              <a:rPr lang="en-US" sz="5100" dirty="0"/>
              <a:t> </a:t>
            </a:r>
            <a:r>
              <a:rPr lang="en-US" sz="5100" dirty="0" err="1"/>
              <a:t>Shoghi</a:t>
            </a:r>
            <a:r>
              <a:rPr lang="en-US" sz="5100" dirty="0"/>
              <a:t> Effendi states that the “principle of consultation … constitutes one of the basic laws” of the Bahá’í Administrative Order.</a:t>
            </a:r>
          </a:p>
          <a:p>
            <a:pPr fontAlgn="base"/>
            <a:r>
              <a:rPr lang="en-US" sz="5100" dirty="0"/>
              <a:t>In Questions and Answers, number </a:t>
            </a:r>
            <a:r>
              <a:rPr lang="en-US" sz="5100" dirty="0">
                <a:solidFill>
                  <a:schemeClr val="bg1"/>
                </a:solidFill>
                <a:hlinkClick r:id="rId4"/>
              </a:rPr>
              <a:t>99</a:t>
            </a:r>
            <a:r>
              <a:rPr lang="en-US" sz="5100" dirty="0"/>
              <a:t>, </a:t>
            </a:r>
            <a:r>
              <a:rPr lang="en-US" sz="5100" dirty="0" err="1"/>
              <a:t>Bahá’u’lláh</a:t>
            </a:r>
            <a:r>
              <a:rPr lang="en-US" sz="5100" dirty="0"/>
              <a:t> outlines an approach to consultation and stresses the importance of achieving unanimity in decision making, failing which the majority decision must prevail. </a:t>
            </a:r>
          </a:p>
          <a:p>
            <a:r>
              <a:rPr lang="en-US" sz="2000" dirty="0"/>
              <a:t> </a:t>
            </a:r>
          </a:p>
          <a:p>
            <a:endParaRPr lang="en-US" sz="2000" dirty="0"/>
          </a:p>
          <a:p>
            <a:r>
              <a:rPr lang="en-US" sz="2000" dirty="0"/>
              <a:t>    </a:t>
            </a:r>
            <a:endParaRPr lang="en-US" dirty="0"/>
          </a:p>
          <a:p>
            <a:endParaRPr lang="en-US" sz="800" dirty="0"/>
          </a:p>
          <a:p>
            <a:r>
              <a:rPr lang="en-US" sz="5000" dirty="0"/>
              <a:t>Bahá'u’lláh, </a:t>
            </a:r>
            <a:r>
              <a:rPr lang="en-US" sz="4500" dirty="0"/>
              <a:t>The Kitab-</a:t>
            </a:r>
            <a:r>
              <a:rPr lang="en-US" sz="4500" dirty="0" err="1"/>
              <a:t>i</a:t>
            </a:r>
            <a:r>
              <a:rPr lang="en-US" sz="4500" dirty="0"/>
              <a:t>-</a:t>
            </a:r>
            <a:r>
              <a:rPr lang="en-US" sz="4500" dirty="0" err="1"/>
              <a:t>Aqdas</a:t>
            </a:r>
            <a:endParaRPr lang="en-US" sz="4500" dirty="0"/>
          </a:p>
        </p:txBody>
      </p:sp>
    </p:spTree>
    <p:extLst>
      <p:ext uri="{BB962C8B-B14F-4D97-AF65-F5344CB8AC3E}">
        <p14:creationId xmlns:p14="http://schemas.microsoft.com/office/powerpoint/2010/main" val="20358943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ight sky with mountains far away on the horizon">
            <a:extLst>
              <a:ext uri="{FF2B5EF4-FFF2-40B4-BE49-F238E27FC236}">
                <a16:creationId xmlns:a16="http://schemas.microsoft.com/office/drawing/2014/main" id="{7C454B0C-0819-4D56-9275-BCE254DA659D}"/>
              </a:ext>
            </a:extLst>
          </p:cNvPr>
          <p:cNvPicPr>
            <a:picLocks noChangeAspect="1"/>
          </p:cNvPicPr>
          <p:nvPr/>
        </p:nvPicPr>
        <p:blipFill rotWithShape="1">
          <a:blip r:embed="rId3">
            <a:alphaModFix amt="20000"/>
            <a:extLst>
              <a:ext uri="{28A0092B-C50C-407E-A947-70E740481C1C}">
                <a14:useLocalDpi xmlns:a14="http://schemas.microsoft.com/office/drawing/2010/main"/>
              </a:ext>
            </a:extLst>
          </a:blip>
          <a:srcRect/>
          <a:stretch/>
        </p:blipFill>
        <p:spPr>
          <a:xfrm>
            <a:off x="-60594" y="-34626"/>
            <a:ext cx="12191980" cy="6857990"/>
          </a:xfrm>
          <a:prstGeom prst="rect">
            <a:avLst/>
          </a:prstGeom>
        </p:spPr>
      </p:pic>
      <p:sp>
        <p:nvSpPr>
          <p:cNvPr id="6" name="Subtitle 5">
            <a:extLst>
              <a:ext uri="{FF2B5EF4-FFF2-40B4-BE49-F238E27FC236}">
                <a16:creationId xmlns:a16="http://schemas.microsoft.com/office/drawing/2014/main" id="{FCE38AF4-6B0E-43DA-A99F-E4F2A003F7DF}"/>
              </a:ext>
            </a:extLst>
          </p:cNvPr>
          <p:cNvSpPr>
            <a:spLocks noGrp="1"/>
          </p:cNvSpPr>
          <p:nvPr>
            <p:ph type="subTitle" idx="1"/>
          </p:nvPr>
        </p:nvSpPr>
        <p:spPr>
          <a:xfrm>
            <a:off x="1867220" y="266627"/>
            <a:ext cx="10070346" cy="6423111"/>
          </a:xfrm>
        </p:spPr>
        <p:txBody>
          <a:bodyPr>
            <a:normAutofit fontScale="92500" lnSpcReduction="10000"/>
          </a:bodyPr>
          <a:lstStyle/>
          <a:p>
            <a:r>
              <a:rPr lang="en-US" dirty="0"/>
              <a:t>                                                                  </a:t>
            </a:r>
            <a:endParaRPr lang="en-US" sz="2000" dirty="0"/>
          </a:p>
          <a:p>
            <a:pPr algn="ctr"/>
            <a:r>
              <a:rPr lang="en-US" sz="2200" b="1" dirty="0"/>
              <a:t>9</a:t>
            </a:r>
          </a:p>
          <a:p>
            <a:endParaRPr lang="en-US" sz="2600" dirty="0"/>
          </a:p>
          <a:p>
            <a:r>
              <a:rPr lang="en-US" sz="2600" dirty="0"/>
              <a:t>The purpose is to emphasize the statement that consultation must have for its object the investigation of truth. He who expresses an opinion should not voice it as correct and right but set it forth as a contribution to the consensus of opinion, for the light of reality becomes apparent when two opinions coincide. A spark is produced when flint and steel come together. Man should weigh his opinions with the utmost serenity, calmness and composure. Before expressing his own views he should carefully consider the views already advanced by others. </a:t>
            </a:r>
          </a:p>
          <a:p>
            <a:r>
              <a:rPr lang="en-US" sz="2600" dirty="0"/>
              <a:t> </a:t>
            </a:r>
            <a:r>
              <a:rPr lang="en-US" sz="2000" dirty="0"/>
              <a:t>   </a:t>
            </a:r>
          </a:p>
          <a:p>
            <a:r>
              <a:rPr lang="en-US" sz="2300" dirty="0"/>
              <a:t>    </a:t>
            </a:r>
            <a:endParaRPr lang="en-US" dirty="0"/>
          </a:p>
          <a:p>
            <a:r>
              <a:rPr lang="en-US" sz="2600" dirty="0"/>
              <a:t>'</a:t>
            </a:r>
            <a:r>
              <a:rPr lang="en-US" sz="2600" dirty="0" err="1"/>
              <a:t>Abdu'l-Bahà</a:t>
            </a:r>
            <a:r>
              <a:rPr lang="en-US" sz="2600" dirty="0"/>
              <a:t>/Talks in Chicago, Wilmette, and Evanston, 30 April  /Talks in Chicago, Wilmette, and Evanston, 30 April- 5 May 1912</a:t>
            </a:r>
            <a:r>
              <a:rPr lang="en-US" dirty="0"/>
              <a:t>  </a:t>
            </a:r>
          </a:p>
          <a:p>
            <a:endParaRPr lang="en-US" dirty="0"/>
          </a:p>
          <a:p>
            <a:endParaRPr lang="en-US" dirty="0"/>
          </a:p>
          <a:p>
            <a:endParaRPr lang="en-US" dirty="0"/>
          </a:p>
        </p:txBody>
      </p:sp>
    </p:spTree>
    <p:extLst>
      <p:ext uri="{BB962C8B-B14F-4D97-AF65-F5344CB8AC3E}">
        <p14:creationId xmlns:p14="http://schemas.microsoft.com/office/powerpoint/2010/main" val="1271401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ight sky with mountains far away on the horizon">
            <a:extLst>
              <a:ext uri="{FF2B5EF4-FFF2-40B4-BE49-F238E27FC236}">
                <a16:creationId xmlns:a16="http://schemas.microsoft.com/office/drawing/2014/main" id="{7C454B0C-0819-4D56-9275-BCE254DA659D}"/>
              </a:ext>
            </a:extLst>
          </p:cNvPr>
          <p:cNvPicPr>
            <a:picLocks noChangeAspect="1"/>
          </p:cNvPicPr>
          <p:nvPr/>
        </p:nvPicPr>
        <p:blipFill rotWithShape="1">
          <a:blip r:embed="rId3">
            <a:alphaModFix amt="20000"/>
            <a:extLst>
              <a:ext uri="{28A0092B-C50C-407E-A947-70E740481C1C}">
                <a14:useLocalDpi xmlns:a14="http://schemas.microsoft.com/office/drawing/2010/main"/>
              </a:ext>
            </a:extLst>
          </a:blip>
          <a:srcRect/>
          <a:stretch/>
        </p:blipFill>
        <p:spPr>
          <a:xfrm>
            <a:off x="-657494" y="10"/>
            <a:ext cx="12849494" cy="6857990"/>
          </a:xfrm>
          <a:prstGeom prst="rect">
            <a:avLst/>
          </a:prstGeom>
        </p:spPr>
      </p:pic>
      <p:sp>
        <p:nvSpPr>
          <p:cNvPr id="6" name="Subtitle 5">
            <a:extLst>
              <a:ext uri="{FF2B5EF4-FFF2-40B4-BE49-F238E27FC236}">
                <a16:creationId xmlns:a16="http://schemas.microsoft.com/office/drawing/2014/main" id="{FCE38AF4-6B0E-43DA-A99F-E4F2A003F7DF}"/>
              </a:ext>
            </a:extLst>
          </p:cNvPr>
          <p:cNvSpPr>
            <a:spLocks noGrp="1"/>
          </p:cNvSpPr>
          <p:nvPr>
            <p:ph type="subTitle" idx="1"/>
          </p:nvPr>
        </p:nvSpPr>
        <p:spPr>
          <a:xfrm>
            <a:off x="1742090" y="637116"/>
            <a:ext cx="10195476" cy="5803097"/>
          </a:xfrm>
        </p:spPr>
        <p:txBody>
          <a:bodyPr>
            <a:normAutofit fontScale="25000" lnSpcReduction="20000"/>
          </a:bodyPr>
          <a:lstStyle/>
          <a:p>
            <a:r>
              <a:rPr lang="en-US" dirty="0"/>
              <a:t>                                                                  </a:t>
            </a:r>
            <a:endParaRPr lang="en-US" sz="2000" dirty="0"/>
          </a:p>
          <a:p>
            <a:endParaRPr lang="en-US" sz="2000" dirty="0"/>
          </a:p>
          <a:p>
            <a:pPr algn="ctr"/>
            <a:r>
              <a:rPr lang="en-US" sz="8000" b="1" dirty="0"/>
              <a:t>10</a:t>
            </a:r>
          </a:p>
          <a:p>
            <a:endParaRPr lang="en-US" sz="2000" dirty="0"/>
          </a:p>
          <a:p>
            <a:r>
              <a:rPr lang="en-US" sz="9600" dirty="0"/>
              <a:t>O people of God! Give ear unto that which, if heeded, will ensure the freedom, well-being, tranquility, exaltation and advancement of all men. Certain laws and principles are necessary and indispensable for Persia. However, it is fitting that these measures should be adopted in conformity with the considered views of His Majesty—may God aid him through His grace—and of the learned divines and of the high-ranking rulers. Subject to their approval a place should be fixed where they would meet. There they should hold fast to the cord of consultation and adopt and enforce that which is conducive to the security, prosperity, wealth and tranquility of the people. For were any measure other than this to be adopted, it could not but result in chaos and commotion.</a:t>
            </a:r>
          </a:p>
          <a:p>
            <a:r>
              <a:rPr lang="en-US" sz="2000" dirty="0"/>
              <a:t>    </a:t>
            </a:r>
          </a:p>
          <a:p>
            <a:endParaRPr lang="en-US" sz="2000" dirty="0"/>
          </a:p>
          <a:p>
            <a:r>
              <a:rPr lang="en-US" sz="2000" dirty="0"/>
              <a:t>   </a:t>
            </a:r>
            <a:endParaRPr lang="en-US" dirty="0"/>
          </a:p>
          <a:p>
            <a:endParaRPr lang="en-US" dirty="0"/>
          </a:p>
          <a:p>
            <a:r>
              <a:rPr lang="en-US" sz="7200" dirty="0"/>
              <a:t>Baha’u’llah/</a:t>
            </a:r>
            <a:r>
              <a:rPr lang="en-US" sz="7200" dirty="0" err="1"/>
              <a:t>Lawh-i-Dunya</a:t>
            </a:r>
            <a:r>
              <a:rPr lang="en-US" sz="7200" dirty="0"/>
              <a:t> (Tablet of the World)</a:t>
            </a:r>
            <a:endParaRPr lang="en-US" dirty="0"/>
          </a:p>
        </p:txBody>
      </p:sp>
    </p:spTree>
    <p:extLst>
      <p:ext uri="{BB962C8B-B14F-4D97-AF65-F5344CB8AC3E}">
        <p14:creationId xmlns:p14="http://schemas.microsoft.com/office/powerpoint/2010/main" val="19791764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ight sky with mountains far away on the horizon">
            <a:extLst>
              <a:ext uri="{FF2B5EF4-FFF2-40B4-BE49-F238E27FC236}">
                <a16:creationId xmlns:a16="http://schemas.microsoft.com/office/drawing/2014/main" id="{7C454B0C-0819-4D56-9275-BCE254DA659D}"/>
              </a:ext>
            </a:extLst>
          </p:cNvPr>
          <p:cNvPicPr>
            <a:picLocks noChangeAspect="1"/>
          </p:cNvPicPr>
          <p:nvPr/>
        </p:nvPicPr>
        <p:blipFill rotWithShape="1">
          <a:blip r:embed="rId3">
            <a:alphaModFix amt="20000"/>
            <a:extLst>
              <a:ext uri="{28A0092B-C50C-407E-A947-70E740481C1C}">
                <a14:useLocalDpi xmlns:a14="http://schemas.microsoft.com/office/drawing/2010/main"/>
              </a:ext>
            </a:extLst>
          </a:blip>
          <a:srcRect/>
          <a:stretch/>
        </p:blipFill>
        <p:spPr>
          <a:xfrm>
            <a:off x="-60594" y="-34626"/>
            <a:ext cx="12191980" cy="6857990"/>
          </a:xfrm>
          <a:prstGeom prst="rect">
            <a:avLst/>
          </a:prstGeom>
        </p:spPr>
      </p:pic>
      <p:sp>
        <p:nvSpPr>
          <p:cNvPr id="6" name="Subtitle 5">
            <a:extLst>
              <a:ext uri="{FF2B5EF4-FFF2-40B4-BE49-F238E27FC236}">
                <a16:creationId xmlns:a16="http://schemas.microsoft.com/office/drawing/2014/main" id="{FCE38AF4-6B0E-43DA-A99F-E4F2A003F7DF}"/>
              </a:ext>
            </a:extLst>
          </p:cNvPr>
          <p:cNvSpPr>
            <a:spLocks noGrp="1"/>
          </p:cNvSpPr>
          <p:nvPr>
            <p:ph type="subTitle" idx="1"/>
          </p:nvPr>
        </p:nvSpPr>
        <p:spPr>
          <a:xfrm>
            <a:off x="1805748" y="266627"/>
            <a:ext cx="10131818" cy="6423111"/>
          </a:xfrm>
        </p:spPr>
        <p:txBody>
          <a:bodyPr>
            <a:normAutofit/>
          </a:bodyPr>
          <a:lstStyle/>
          <a:p>
            <a:r>
              <a:rPr lang="en-US" dirty="0"/>
              <a:t>                                                                           </a:t>
            </a:r>
            <a:r>
              <a:rPr lang="en-US" sz="1900" b="1" dirty="0"/>
              <a:t>11</a:t>
            </a:r>
          </a:p>
          <a:p>
            <a:pPr algn="ctr"/>
            <a:r>
              <a:rPr lang="en-US" sz="2000" dirty="0"/>
              <a:t>       </a:t>
            </a:r>
          </a:p>
          <a:p>
            <a:pPr algn="ctr"/>
            <a:endParaRPr lang="en-US" sz="2000" dirty="0"/>
          </a:p>
          <a:p>
            <a:r>
              <a:rPr lang="en-US" sz="2200" dirty="0"/>
              <a:t>Likewise He </a:t>
            </a:r>
            <a:r>
              <a:rPr lang="en-US" sz="2200" dirty="0" err="1"/>
              <a:t>saith</a:t>
            </a:r>
            <a:r>
              <a:rPr lang="en-US" sz="2200" dirty="0"/>
              <a:t>: Among the things which are conducive to unity and concord and will cause the whole earth to be regarded as one country is that the diverse languages be reduced to one language and in like manner the scripts used in the world be confined to a single script. It is incumbent upon all nations to appoint some men of understanding and erudition to convene a gathering and through joint consultation choose one language from among the varied existing languages, or create a new one, to be taught to the children in all the schools of the world.</a:t>
            </a:r>
          </a:p>
          <a:p>
            <a:endParaRPr lang="en-US" sz="2200" dirty="0"/>
          </a:p>
          <a:p>
            <a:r>
              <a:rPr lang="en-US" sz="2000" dirty="0"/>
              <a:t>    </a:t>
            </a:r>
            <a:endParaRPr lang="en-US" dirty="0"/>
          </a:p>
          <a:p>
            <a:r>
              <a:rPr lang="en-US" sz="1900" dirty="0"/>
              <a:t>Baha’u’llah/</a:t>
            </a:r>
            <a:r>
              <a:rPr lang="en-US" sz="1900" dirty="0" err="1"/>
              <a:t>Lawh-i-Maqsud</a:t>
            </a:r>
            <a:r>
              <a:rPr lang="en-US" sz="1900" dirty="0"/>
              <a:t> (Tablet of </a:t>
            </a:r>
            <a:r>
              <a:rPr lang="en-US" sz="1900" dirty="0" err="1"/>
              <a:t>Maqsud</a:t>
            </a:r>
            <a:r>
              <a:rPr lang="en-US" sz="1900" dirty="0"/>
              <a:t>)</a:t>
            </a:r>
            <a:endParaRPr lang="en-US" dirty="0"/>
          </a:p>
        </p:txBody>
      </p:sp>
    </p:spTree>
    <p:extLst>
      <p:ext uri="{BB962C8B-B14F-4D97-AF65-F5344CB8AC3E}">
        <p14:creationId xmlns:p14="http://schemas.microsoft.com/office/powerpoint/2010/main" val="2069253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ight sky with mountains far away on the horizon">
            <a:extLst>
              <a:ext uri="{FF2B5EF4-FFF2-40B4-BE49-F238E27FC236}">
                <a16:creationId xmlns:a16="http://schemas.microsoft.com/office/drawing/2014/main" id="{7C454B0C-0819-4D56-9275-BCE254DA659D}"/>
              </a:ext>
            </a:extLst>
          </p:cNvPr>
          <p:cNvPicPr>
            <a:picLocks noChangeAspect="1"/>
          </p:cNvPicPr>
          <p:nvPr/>
        </p:nvPicPr>
        <p:blipFill rotWithShape="1">
          <a:blip r:embed="rId4">
            <a:alphaModFix amt="20000"/>
            <a:extLst>
              <a:ext uri="{28A0092B-C50C-407E-A947-70E740481C1C}">
                <a14:useLocalDpi xmlns:a14="http://schemas.microsoft.com/office/drawing/2010/main"/>
              </a:ext>
            </a:extLst>
          </a:blip>
          <a:srcRect/>
          <a:stretch/>
        </p:blipFill>
        <p:spPr>
          <a:xfrm>
            <a:off x="-60594" y="-34626"/>
            <a:ext cx="12191980" cy="6857990"/>
          </a:xfrm>
          <a:prstGeom prst="rect">
            <a:avLst/>
          </a:prstGeom>
        </p:spPr>
      </p:pic>
      <p:sp>
        <p:nvSpPr>
          <p:cNvPr id="6" name="Subtitle 5">
            <a:extLst>
              <a:ext uri="{FF2B5EF4-FFF2-40B4-BE49-F238E27FC236}">
                <a16:creationId xmlns:a16="http://schemas.microsoft.com/office/drawing/2014/main" id="{FCE38AF4-6B0E-43DA-A99F-E4F2A003F7DF}"/>
              </a:ext>
            </a:extLst>
          </p:cNvPr>
          <p:cNvSpPr>
            <a:spLocks noGrp="1"/>
          </p:cNvSpPr>
          <p:nvPr>
            <p:ph type="subTitle" idx="1"/>
          </p:nvPr>
        </p:nvSpPr>
        <p:spPr>
          <a:xfrm>
            <a:off x="1185173" y="266627"/>
            <a:ext cx="10752393" cy="6423111"/>
          </a:xfrm>
        </p:spPr>
        <p:txBody>
          <a:bodyPr>
            <a:normAutofit/>
          </a:bodyPr>
          <a:lstStyle/>
          <a:p>
            <a:r>
              <a:rPr lang="en-US" dirty="0"/>
              <a:t>                                                                  </a:t>
            </a:r>
            <a:endParaRPr lang="en-US" sz="2000" dirty="0"/>
          </a:p>
          <a:p>
            <a:endParaRPr lang="en-US" sz="2000" dirty="0"/>
          </a:p>
          <a:p>
            <a:endParaRPr lang="en-US" sz="2000" dirty="0"/>
          </a:p>
          <a:p>
            <a:r>
              <a:rPr lang="en-US" sz="2000" dirty="0"/>
              <a:t>       </a:t>
            </a:r>
          </a:p>
          <a:p>
            <a:endParaRPr lang="en-US" sz="2000" dirty="0"/>
          </a:p>
          <a:p>
            <a:pPr algn="ctr"/>
            <a:r>
              <a:rPr lang="en-US" u="sng" dirty="0">
                <a:hlinkClick r:id="rId5"/>
              </a:rPr>
              <a:t>https://www.youtube.com/watch?v=-EZqKqXy_No</a:t>
            </a:r>
            <a:endParaRPr lang="en-US" u="sng" dirty="0"/>
          </a:p>
          <a:p>
            <a:pPr algn="ctr"/>
            <a:r>
              <a:rPr lang="en-US" dirty="0"/>
              <a:t>Shiraz - </a:t>
            </a:r>
            <a:r>
              <a:rPr lang="en-US" dirty="0" err="1"/>
              <a:t>Sonbol</a:t>
            </a:r>
            <a:r>
              <a:rPr lang="en-US" dirty="0"/>
              <a:t> </a:t>
            </a:r>
            <a:r>
              <a:rPr lang="en-US" dirty="0" err="1"/>
              <a:t>Taefi</a:t>
            </a:r>
            <a:endParaRPr lang="en-US" dirty="0"/>
          </a:p>
          <a:p>
            <a:endParaRPr lang="en-US" dirty="0"/>
          </a:p>
          <a:p>
            <a:endParaRPr lang="en-US" dirty="0"/>
          </a:p>
          <a:p>
            <a:endParaRPr lang="en-US" dirty="0"/>
          </a:p>
          <a:p>
            <a:endParaRPr lang="en-US" dirty="0"/>
          </a:p>
          <a:p>
            <a:endParaRPr lang="en-US" dirty="0"/>
          </a:p>
          <a:p>
            <a:endParaRPr lang="en-US" dirty="0"/>
          </a:p>
          <a:p>
            <a:r>
              <a:rPr lang="en-US" dirty="0"/>
              <a:t>    </a:t>
            </a:r>
          </a:p>
          <a:p>
            <a:endParaRPr lang="en-US" dirty="0"/>
          </a:p>
          <a:p>
            <a:endParaRPr lang="en-US" dirty="0"/>
          </a:p>
          <a:p>
            <a:endParaRPr lang="en-US" dirty="0"/>
          </a:p>
        </p:txBody>
      </p:sp>
      <p:pic>
        <p:nvPicPr>
          <p:cNvPr id="2" name="Online Media 1" title="Shiraz - Sonbol Taefi">
            <a:hlinkClick r:id="" action="ppaction://media"/>
            <a:extLst>
              <a:ext uri="{FF2B5EF4-FFF2-40B4-BE49-F238E27FC236}">
                <a16:creationId xmlns:a16="http://schemas.microsoft.com/office/drawing/2014/main" id="{DCF3B02D-B088-4A61-B691-0DED4F972903}"/>
              </a:ext>
            </a:extLst>
          </p:cNvPr>
          <p:cNvPicPr>
            <a:picLocks noRot="1" noChangeAspect="1"/>
          </p:cNvPicPr>
          <p:nvPr>
            <a:videoFile r:link="rId1"/>
          </p:nvPr>
        </p:nvPicPr>
        <p:blipFill>
          <a:blip r:embed="rId6"/>
          <a:stretch>
            <a:fillRect/>
          </a:stretch>
        </p:blipFill>
        <p:spPr>
          <a:xfrm>
            <a:off x="1280160" y="672084"/>
            <a:ext cx="9631680" cy="5417820"/>
          </a:xfrm>
          <a:prstGeom prst="rect">
            <a:avLst/>
          </a:prstGeom>
        </p:spPr>
      </p:pic>
    </p:spTree>
    <p:extLst>
      <p:ext uri="{BB962C8B-B14F-4D97-AF65-F5344CB8AC3E}">
        <p14:creationId xmlns:p14="http://schemas.microsoft.com/office/powerpoint/2010/main" val="4174054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93813dd7ca6ad654711aa0ab317e03a3">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f11dc0ce689dd3925e84e4e35398c6e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BFE41CA-01C7-4999-9BC7-050FDE7EAF1F}">
  <ds:schemaRefs>
    <ds:schemaRef ds:uri="http://schemas.microsoft.com/sharepoint/v3/contenttype/forms"/>
  </ds:schemaRefs>
</ds:datastoreItem>
</file>

<file path=customXml/itemProps2.xml><?xml version="1.0" encoding="utf-8"?>
<ds:datastoreItem xmlns:ds="http://schemas.openxmlformats.org/officeDocument/2006/customXml" ds:itemID="{ED5B2D66-8E18-46D7-967B-1A3B48ACF553}">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F066D2AD-45B3-4580-A691-E5968F9B53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2127</Words>
  <Application>Microsoft Office PowerPoint</Application>
  <PresentationFormat>Widescreen</PresentationFormat>
  <Paragraphs>162</Paragraphs>
  <Slides>14</Slides>
  <Notes>14</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Century Gothic</vt:lpstr>
      <vt:lpstr>Wingdings 3</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Future Design</dc:title>
  <dc:creator/>
  <cp:lastModifiedBy/>
  <cp:revision>210</cp:revision>
  <dcterms:created xsi:type="dcterms:W3CDTF">2020-05-26T21:07:03Z</dcterms:created>
  <dcterms:modified xsi:type="dcterms:W3CDTF">2020-05-29T23:04:14Z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